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"/>
  </p:notesMasterIdLst>
  <p:sldIdLst>
    <p:sldId id="365" r:id="rId3"/>
    <p:sldId id="362" r:id="rId4"/>
    <p:sldId id="364" r:id="rId5"/>
    <p:sldId id="394" r:id="rId7"/>
    <p:sldId id="395" r:id="rId8"/>
    <p:sldId id="396" r:id="rId9"/>
    <p:sldId id="393" r:id="rId10"/>
    <p:sldId id="370" r:id="rId11"/>
    <p:sldId id="421" r:id="rId12"/>
    <p:sldId id="399" r:id="rId13"/>
    <p:sldId id="400" r:id="rId14"/>
    <p:sldId id="401" r:id="rId15"/>
    <p:sldId id="422" r:id="rId16"/>
    <p:sldId id="423" r:id="rId17"/>
    <p:sldId id="424" r:id="rId18"/>
    <p:sldId id="425" r:id="rId19"/>
    <p:sldId id="397" r:id="rId20"/>
    <p:sldId id="375" r:id="rId21"/>
    <p:sldId id="374" r:id="rId22"/>
    <p:sldId id="376" r:id="rId23"/>
    <p:sldId id="312" r:id="rId24"/>
    <p:sldId id="313" r:id="rId25"/>
    <p:sldId id="314" r:id="rId26"/>
    <p:sldId id="377" r:id="rId27"/>
    <p:sldId id="380" r:id="rId28"/>
    <p:sldId id="398" r:id="rId29"/>
    <p:sldId id="317" r:id="rId30"/>
    <p:sldId id="304" r:id="rId31"/>
    <p:sldId id="366" r:id="rId32"/>
    <p:sldId id="378" r:id="rId33"/>
    <p:sldId id="379" r:id="rId34"/>
    <p:sldId id="307" r:id="rId35"/>
    <p:sldId id="311" r:id="rId36"/>
  </p:sldIdLst>
  <p:sldSz cx="12192000" cy="6858000"/>
  <p:notesSz cx="6858000" cy="9144000"/>
  <p:custDataLst>
    <p:tags r:id="rId40"/>
  </p:custDataLst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sz="36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36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36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36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36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36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sz="36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sz="36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sz="36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27" userDrawn="1">
          <p15:clr>
            <a:srgbClr val="A4A3A4"/>
          </p15:clr>
        </p15:guide>
        <p15:guide id="2" pos="386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0000"/>
    <a:srgbClr val="FF00FF"/>
    <a:srgbClr val="CC00FF"/>
    <a:srgbClr val="FF99FF"/>
    <a:srgbClr val="FF9900"/>
    <a:srgbClr val="CC66FF"/>
    <a:srgbClr val="FFFFFF"/>
    <a:srgbClr val="33CC33"/>
    <a:srgbClr val="00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771" autoAdjust="0"/>
    <p:restoredTop sz="95494" autoAdjust="0"/>
  </p:normalViewPr>
  <p:slideViewPr>
    <p:cSldViewPr showGuides="1">
      <p:cViewPr varScale="1">
        <p:scale>
          <a:sx n="88" d="100"/>
          <a:sy n="88" d="100"/>
        </p:scale>
        <p:origin x="174" y="96"/>
      </p:cViewPr>
      <p:guideLst>
        <p:guide orient="horz" pos="2127"/>
        <p:guide pos="3867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40" Type="http://schemas.openxmlformats.org/officeDocument/2006/relationships/tags" Target="tags/tag43.xml"/><Relationship Id="rId4" Type="http://schemas.openxmlformats.org/officeDocument/2006/relationships/slide" Target="slides/slide2.xml"/><Relationship Id="rId39" Type="http://schemas.openxmlformats.org/officeDocument/2006/relationships/tableStyles" Target="tableStyles.xml"/><Relationship Id="rId38" Type="http://schemas.openxmlformats.org/officeDocument/2006/relationships/viewProps" Target="viewProps.xml"/><Relationship Id="rId37" Type="http://schemas.openxmlformats.org/officeDocument/2006/relationships/presProps" Target="presProps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 b="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defRPr sz="1200" b="0"/>
            </a:lvl1pPr>
          </a:lstStyle>
          <a:p>
            <a:pPr>
              <a:defRPr/>
            </a:pPr>
            <a:fld id="{1C26D5E8-DFCF-42E9-A95B-D53B6BAF38E6}" type="datetimeFigureOut">
              <a:rPr lang="zh-CN" altLang="en-US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 smtClean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noProof="0" smtClean="0"/>
              <a:t>单击此处编辑母版文本样式</a:t>
            </a:r>
            <a:endParaRPr lang="zh-CN" altLang="en-US" noProof="0" smtClean="0"/>
          </a:p>
          <a:p>
            <a:pPr lvl="1"/>
            <a:r>
              <a:rPr lang="zh-CN" altLang="en-US" noProof="0" smtClean="0"/>
              <a:t>第二级</a:t>
            </a:r>
            <a:endParaRPr lang="zh-CN" altLang="en-US" noProof="0" smtClean="0"/>
          </a:p>
          <a:p>
            <a:pPr lvl="2"/>
            <a:r>
              <a:rPr lang="zh-CN" altLang="en-US" noProof="0" smtClean="0"/>
              <a:t>第三级</a:t>
            </a:r>
            <a:endParaRPr lang="zh-CN" altLang="en-US" noProof="0" smtClean="0"/>
          </a:p>
          <a:p>
            <a:pPr lvl="3"/>
            <a:r>
              <a:rPr lang="zh-CN" altLang="en-US" noProof="0" smtClean="0"/>
              <a:t>第四级</a:t>
            </a:r>
            <a:endParaRPr lang="zh-CN" altLang="en-US" noProof="0" smtClean="0"/>
          </a:p>
          <a:p>
            <a:pPr lvl="4"/>
            <a:r>
              <a:rPr lang="zh-CN" altLang="en-US" noProof="0" smtClean="0"/>
              <a:t>第五级</a:t>
            </a:r>
            <a:endParaRPr lang="zh-CN" altLang="en-US" noProof="0" smtClean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 b="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algn="r" eaLnBrk="1" hangingPunct="1">
              <a:defRPr sz="1200" b="0"/>
            </a:lvl1pPr>
          </a:lstStyle>
          <a:p>
            <a:pPr>
              <a:defRPr/>
            </a:pPr>
            <a:fld id="{A829D6E8-3B6D-4EED-B6E9-348DFF70D699}" type="slidenum">
              <a:rPr lang="zh-CN" altLang="en-US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endParaRPr lang="zh-CN" altLang="en-US" smtClean="0"/>
          </a:p>
        </p:txBody>
      </p:sp>
      <p:sp>
        <p:nvSpPr>
          <p:cNvPr id="922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A0250FEA-7D83-47E3-8AB7-A5AD35E3C7D3}" type="slidenum">
              <a:rPr lang="zh-CN" altLang="en-US" sz="1200" b="0" smtClean="0"/>
            </a:fld>
            <a:endParaRPr lang="en-US" altLang="zh-CN" sz="1200" b="0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829D6E8-3B6D-4EED-B6E9-348DFF70D699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E1D158C-5394-4C4D-8381-686C0683E975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BDE65D1-9CA9-43F2-8021-F7342807B8D7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9610865-3167-42D7-AA4F-9E838F540D44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100FD7D-C905-46DA-9E06-E6F4FAA7B86B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8B53D03-2922-4ABD-8512-970112184BBA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C4AC8CE-8232-4CDA-BE9F-9A609D072F36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B8995F6-759B-4643-B178-A23B43427654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DC44AD5-ACEC-4E36-94D9-D1D4D1C9B348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A64495F-DCE9-4DA3-93CE-22664E27817C}" type="slidenum">
              <a:rPr lang="en-US" altLang="zh-CN"/>
            </a:fld>
            <a:endParaRPr lang="en-US" altLang="zh-CN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DD28F30-0F93-47A9-80AF-4995538FCEDB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CCE540-7CEE-41EF-B137-A0A4D5C2ADB0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 smtClean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 smtClean="0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 sz="1400" b="0">
                <a:latin typeface="+mn-lt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ctr" eaLnBrk="1" hangingPunct="1">
              <a:defRPr sz="1400" b="0">
                <a:latin typeface="+mn-lt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defRPr sz="1400" b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F24FE68A-4B02-4C2B-BFAF-5D22EF3B0F3F}" type="slidenum">
              <a:rPr lang="en-US" altLang="zh-CN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>
    <p:wipe dir="r"/>
  </p:transition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1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19.png"/><Relationship Id="rId6" Type="http://schemas.microsoft.com/office/2007/relationships/media" Target="../media/media1.mp3"/><Relationship Id="rId5" Type="http://schemas.openxmlformats.org/officeDocument/2006/relationships/audio" Target="../media/media1.mp3"/><Relationship Id="rId4" Type="http://schemas.openxmlformats.org/officeDocument/2006/relationships/image" Target="../media/image18.png"/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image" Target="../media/image15.jpeg"/></Relationships>
</file>

<file path=ppt/slides/_rels/slide1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.x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microsoft.com/office/2007/relationships/media" Target="../media/media2.mp3"/><Relationship Id="rId3" Type="http://schemas.openxmlformats.org/officeDocument/2006/relationships/audio" Target="../media/media2.mp3"/><Relationship Id="rId2" Type="http://schemas.openxmlformats.org/officeDocument/2006/relationships/image" Target="../media/image20.png"/><Relationship Id="rId1" Type="http://schemas.openxmlformats.org/officeDocument/2006/relationships/image" Target="../media/image15.jpe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tags" Target="../tags/tag39.xml"/><Relationship Id="rId8" Type="http://schemas.openxmlformats.org/officeDocument/2006/relationships/tags" Target="../tags/tag38.xml"/><Relationship Id="rId7" Type="http://schemas.openxmlformats.org/officeDocument/2006/relationships/tags" Target="../tags/tag37.xml"/><Relationship Id="rId6" Type="http://schemas.openxmlformats.org/officeDocument/2006/relationships/tags" Target="../tags/tag36.xml"/><Relationship Id="rId5" Type="http://schemas.openxmlformats.org/officeDocument/2006/relationships/tags" Target="../tags/tag35.xml"/><Relationship Id="rId4" Type="http://schemas.openxmlformats.org/officeDocument/2006/relationships/image" Target="../media/image23.png"/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0" Type="http://schemas.openxmlformats.org/officeDocument/2006/relationships/slideLayout" Target="../slideLayouts/slideLayout7.xml"/><Relationship Id="rId1" Type="http://schemas.openxmlformats.org/officeDocument/2006/relationships/image" Target="../media/image15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tags" Target="../tags/tag42.xml"/><Relationship Id="rId4" Type="http://schemas.openxmlformats.org/officeDocument/2006/relationships/tags" Target="../tags/tag41.xml"/><Relationship Id="rId3" Type="http://schemas.openxmlformats.org/officeDocument/2006/relationships/tags" Target="../tags/tag40.xml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8.png"/><Relationship Id="rId1" Type="http://schemas.openxmlformats.org/officeDocument/2006/relationships/image" Target="../media/image27.jpe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4.png"/><Relationship Id="rId2" Type="http://schemas.openxmlformats.org/officeDocument/2006/relationships/image" Target="../media/image29.png"/><Relationship Id="rId1" Type="http://schemas.openxmlformats.org/officeDocument/2006/relationships/image" Target="../media/image27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.png"/><Relationship Id="rId1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7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0.png"/><Relationship Id="rId1" Type="http://schemas.openxmlformats.org/officeDocument/2006/relationships/image" Target="../media/image27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7.jpe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0.png"/><Relationship Id="rId2" Type="http://schemas.openxmlformats.org/officeDocument/2006/relationships/image" Target="../media/image31.jpeg"/><Relationship Id="rId1" Type="http://schemas.openxmlformats.org/officeDocument/2006/relationships/image" Target="../media/image27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1.jpeg"/><Relationship Id="rId1" Type="http://schemas.openxmlformats.org/officeDocument/2006/relationships/image" Target="../media/image27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themeOverride" Target="../theme/themeOverride1.xml"/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image" Target="../media/image15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5.jpeg"/></Relationships>
</file>

<file path=ppt/slides/_rels/slide2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36.png"/><Relationship Id="rId3" Type="http://schemas.openxmlformats.org/officeDocument/2006/relationships/image" Target="../media/image35.png"/><Relationship Id="rId2" Type="http://schemas.openxmlformats.org/officeDocument/2006/relationships/image" Target="../media/image34.jpeg"/><Relationship Id="rId1" Type="http://schemas.openxmlformats.org/officeDocument/2006/relationships/image" Target="../media/image15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8.png"/><Relationship Id="rId1" Type="http://schemas.openxmlformats.org/officeDocument/2006/relationships/image" Target="../media/image37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0.png"/><Relationship Id="rId1" Type="http://schemas.openxmlformats.org/officeDocument/2006/relationships/image" Target="../media/image39.jpe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9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2.png"/><Relationship Id="rId1" Type="http://schemas.openxmlformats.org/officeDocument/2006/relationships/image" Target="../media/image41.jpe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3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9.png"/><Relationship Id="rId1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tags" Target="../tags/tag4.xml"/><Relationship Id="rId5" Type="http://schemas.openxmlformats.org/officeDocument/2006/relationships/image" Target="../media/image11.jpeg"/><Relationship Id="rId4" Type="http://schemas.openxmlformats.org/officeDocument/2006/relationships/image" Target="../media/image10.png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10.xml"/><Relationship Id="rId8" Type="http://schemas.openxmlformats.org/officeDocument/2006/relationships/tags" Target="../tags/tag9.xml"/><Relationship Id="rId7" Type="http://schemas.openxmlformats.org/officeDocument/2006/relationships/tags" Target="../tags/tag8.xml"/><Relationship Id="rId6" Type="http://schemas.openxmlformats.org/officeDocument/2006/relationships/image" Target="../media/image14.png"/><Relationship Id="rId5" Type="http://schemas.openxmlformats.org/officeDocument/2006/relationships/tags" Target="../tags/tag7.xml"/><Relationship Id="rId4" Type="http://schemas.openxmlformats.org/officeDocument/2006/relationships/tags" Target="../tags/tag6.xml"/><Relationship Id="rId3" Type="http://schemas.openxmlformats.org/officeDocument/2006/relationships/tags" Target="../tags/tag5.xml"/><Relationship Id="rId2" Type="http://schemas.openxmlformats.org/officeDocument/2006/relationships/image" Target="../media/image13.png"/><Relationship Id="rId13" Type="http://schemas.openxmlformats.org/officeDocument/2006/relationships/slideLayout" Target="../slideLayouts/slideLayout7.xml"/><Relationship Id="rId12" Type="http://schemas.openxmlformats.org/officeDocument/2006/relationships/tags" Target="../tags/tag13.xml"/><Relationship Id="rId11" Type="http://schemas.openxmlformats.org/officeDocument/2006/relationships/tags" Target="../tags/tag12.xml"/><Relationship Id="rId10" Type="http://schemas.openxmlformats.org/officeDocument/2006/relationships/tags" Target="../tags/tag11.xml"/><Relationship Id="rId1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tags" Target="../tags/tag20.xml"/><Relationship Id="rId8" Type="http://schemas.openxmlformats.org/officeDocument/2006/relationships/tags" Target="../tags/tag19.xml"/><Relationship Id="rId7" Type="http://schemas.openxmlformats.org/officeDocument/2006/relationships/tags" Target="../tags/tag18.xml"/><Relationship Id="rId6" Type="http://schemas.openxmlformats.org/officeDocument/2006/relationships/tags" Target="../tags/tag17.xml"/><Relationship Id="rId5" Type="http://schemas.openxmlformats.org/officeDocument/2006/relationships/tags" Target="../tags/tag16.xml"/><Relationship Id="rId4" Type="http://schemas.openxmlformats.org/officeDocument/2006/relationships/tags" Target="../tags/tag15.xml"/><Relationship Id="rId3" Type="http://schemas.openxmlformats.org/officeDocument/2006/relationships/tags" Target="../tags/tag14.xml"/><Relationship Id="rId26" Type="http://schemas.openxmlformats.org/officeDocument/2006/relationships/slideLayout" Target="../slideLayouts/slideLayout7.xml"/><Relationship Id="rId25" Type="http://schemas.openxmlformats.org/officeDocument/2006/relationships/image" Target="../media/image11.jpeg"/><Relationship Id="rId24" Type="http://schemas.openxmlformats.org/officeDocument/2006/relationships/tags" Target="../tags/tag34.xml"/><Relationship Id="rId23" Type="http://schemas.openxmlformats.org/officeDocument/2006/relationships/tags" Target="../tags/tag33.xml"/><Relationship Id="rId22" Type="http://schemas.openxmlformats.org/officeDocument/2006/relationships/tags" Target="../tags/tag32.xml"/><Relationship Id="rId21" Type="http://schemas.openxmlformats.org/officeDocument/2006/relationships/tags" Target="../tags/tag31.xml"/><Relationship Id="rId20" Type="http://schemas.openxmlformats.org/officeDocument/2006/relationships/tags" Target="../tags/tag30.xml"/><Relationship Id="rId2" Type="http://schemas.openxmlformats.org/officeDocument/2006/relationships/image" Target="../media/image13.png"/><Relationship Id="rId19" Type="http://schemas.openxmlformats.org/officeDocument/2006/relationships/tags" Target="../tags/tag29.xml"/><Relationship Id="rId18" Type="http://schemas.openxmlformats.org/officeDocument/2006/relationships/tags" Target="../tags/tag28.xml"/><Relationship Id="rId17" Type="http://schemas.openxmlformats.org/officeDocument/2006/relationships/tags" Target="../tags/tag27.xml"/><Relationship Id="rId16" Type="http://schemas.openxmlformats.org/officeDocument/2006/relationships/tags" Target="../tags/tag26.xml"/><Relationship Id="rId15" Type="http://schemas.openxmlformats.org/officeDocument/2006/relationships/tags" Target="../tags/tag25.xml"/><Relationship Id="rId14" Type="http://schemas.openxmlformats.org/officeDocument/2006/relationships/tags" Target="../tags/tag24.xml"/><Relationship Id="rId13" Type="http://schemas.openxmlformats.org/officeDocument/2006/relationships/image" Target="../media/image14.png"/><Relationship Id="rId12" Type="http://schemas.openxmlformats.org/officeDocument/2006/relationships/tags" Target="../tags/tag23.xml"/><Relationship Id="rId11" Type="http://schemas.openxmlformats.org/officeDocument/2006/relationships/tags" Target="../tags/tag22.xml"/><Relationship Id="rId10" Type="http://schemas.openxmlformats.org/officeDocument/2006/relationships/tags" Target="../tags/tag21.xml"/><Relationship Id="rId1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ext Box 4"/>
          <p:cNvSpPr txBox="1">
            <a:spLocks noChangeArrowheads="1"/>
          </p:cNvSpPr>
          <p:nvPr/>
        </p:nvSpPr>
        <p:spPr bwMode="auto">
          <a:xfrm>
            <a:off x="1199456" y="1772816"/>
            <a:ext cx="10153128" cy="363855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357505" indent="-357505"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zh-CN" dirty="0">
                <a:latin typeface="Times New Roman" panose="02020603050405020304" pitchFamily="18" charset="0"/>
              </a:rPr>
              <a:t>1. To learn to use the words and expressions: </a:t>
            </a:r>
            <a:endParaRPr lang="en-US" altLang="zh-CN" dirty="0">
              <a:latin typeface="Times New Roman" panose="02020603050405020304" pitchFamily="18" charset="0"/>
            </a:endParaRPr>
          </a:p>
          <a:p>
            <a:pPr marL="357505" indent="-357505"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</a:rPr>
              <a:t>    the day before yesterday, the day after </a:t>
            </a:r>
            <a:r>
              <a:rPr lang="en-US" altLang="zh-CN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tomorrow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</a:rPr>
              <a:t>, weekday, look after</a:t>
            </a:r>
            <a:endParaRPr lang="en-US" altLang="zh-CN" dirty="0">
              <a:solidFill>
                <a:srgbClr val="FF0000"/>
              </a:solidFill>
              <a:latin typeface="Times New Roman" panose="02020603050405020304" pitchFamily="18" charset="0"/>
            </a:endParaRPr>
          </a:p>
          <a:p>
            <a:pPr marL="357505" indent="-357505"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</a:rPr>
              <a:t>    </a:t>
            </a:r>
            <a:r>
              <a:rPr lang="en-US" altLang="zh-CN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--What’s today?</a:t>
            </a:r>
            <a:endParaRPr lang="en-US" altLang="zh-CN" dirty="0">
              <a:solidFill>
                <a:srgbClr val="FF0000"/>
              </a:solidFill>
              <a:latin typeface="Times New Roman" panose="02020603050405020304" pitchFamily="18" charset="0"/>
            </a:endParaRPr>
          </a:p>
          <a:p>
            <a:pPr marL="357505" indent="-357505"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</a:rPr>
              <a:t>    </a:t>
            </a:r>
            <a:r>
              <a:rPr lang="en-US" altLang="zh-CN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--It’s Monday the 14th.</a:t>
            </a:r>
            <a:endParaRPr lang="en-US" altLang="zh-CN" dirty="0">
              <a:solidFill>
                <a:srgbClr val="FF0000"/>
              </a:solidFill>
              <a:latin typeface="Times New Roman" panose="02020603050405020304" pitchFamily="18" charset="0"/>
            </a:endParaRPr>
          </a:p>
          <a:p>
            <a:pPr marL="357505" indent="-357505"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zh-CN" dirty="0">
                <a:latin typeface="Times New Roman" panose="02020603050405020304" pitchFamily="18" charset="0"/>
              </a:rPr>
              <a:t>2. To </a:t>
            </a:r>
            <a:r>
              <a:rPr lang="en-US" altLang="zh-CN" dirty="0" smtClean="0">
                <a:latin typeface="Times New Roman" panose="02020603050405020304" pitchFamily="18" charset="0"/>
              </a:rPr>
              <a:t>review how </a:t>
            </a:r>
            <a:r>
              <a:rPr lang="en-US" altLang="zh-CN" dirty="0">
                <a:latin typeface="Times New Roman" panose="02020603050405020304" pitchFamily="18" charset="0"/>
              </a:rPr>
              <a:t>to give and refuse </a:t>
            </a:r>
            <a:r>
              <a:rPr lang="en-US" altLang="zh-CN" dirty="0" smtClean="0">
                <a:latin typeface="Times New Roman" panose="02020603050405020304" pitchFamily="18" charset="0"/>
              </a:rPr>
              <a:t>invitations</a:t>
            </a:r>
            <a:endParaRPr lang="en-US" altLang="zh-CN" dirty="0">
              <a:latin typeface="Times New Roman" panose="02020603050405020304" pitchFamily="18" charset="0"/>
            </a:endParaRPr>
          </a:p>
        </p:txBody>
      </p:sp>
      <p:pic>
        <p:nvPicPr>
          <p:cNvPr id="10243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1704" y="371817"/>
            <a:ext cx="5016500" cy="1368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Text Box 5"/>
          <p:cNvSpPr txBox="1">
            <a:spLocks noChangeArrowheads="1"/>
          </p:cNvSpPr>
          <p:nvPr/>
        </p:nvSpPr>
        <p:spPr bwMode="auto">
          <a:xfrm>
            <a:off x="1379855" y="659130"/>
            <a:ext cx="10548620" cy="565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  <a:spcBef>
                <a:spcPct val="0"/>
              </a:spcBef>
              <a:buFontTx/>
              <a:buNone/>
            </a:pPr>
            <a:r>
              <a:rPr kumimoji="1" lang="en-US" altLang="zh-CN" sz="2800" dirty="0">
                <a:solidFill>
                  <a:srgbClr val="0000FF"/>
                </a:solidFill>
              </a:rPr>
              <a:t>Listen. Can Vince play tennis with</a:t>
            </a:r>
            <a:r>
              <a:rPr kumimoji="1" lang="en-US" altLang="zh-CN" sz="2800" dirty="0">
                <a:solidFill>
                  <a:srgbClr val="0000FF"/>
                </a:solidFill>
                <a:sym typeface="+mn-ea"/>
              </a:rPr>
              <a:t> Andy</a:t>
            </a:r>
            <a:r>
              <a:rPr kumimoji="1" lang="en-US" altLang="zh-CN" sz="2800" dirty="0">
                <a:solidFill>
                  <a:srgbClr val="0000FF"/>
                </a:solidFill>
              </a:rPr>
              <a:t>? Circle </a:t>
            </a:r>
            <a:r>
              <a:rPr kumimoji="1" lang="en-US" altLang="zh-CN" sz="2800" i="1" dirty="0">
                <a:solidFill>
                  <a:srgbClr val="0000FF"/>
                </a:solidFill>
              </a:rPr>
              <a:t>Yes</a:t>
            </a:r>
            <a:r>
              <a:rPr kumimoji="1" lang="en-US" altLang="zh-CN" sz="2800" dirty="0">
                <a:solidFill>
                  <a:srgbClr val="0000FF"/>
                </a:solidFill>
              </a:rPr>
              <a:t> or </a:t>
            </a:r>
            <a:r>
              <a:rPr kumimoji="1" lang="en-US" altLang="zh-CN" sz="2800" i="1" dirty="0">
                <a:solidFill>
                  <a:srgbClr val="0000FF"/>
                </a:solidFill>
              </a:rPr>
              <a:t>No</a:t>
            </a:r>
            <a:r>
              <a:rPr kumimoji="1" lang="en-US" altLang="zh-CN" sz="2800" dirty="0">
                <a:solidFill>
                  <a:srgbClr val="0000FF"/>
                </a:solidFill>
              </a:rPr>
              <a:t>. </a:t>
            </a:r>
            <a:endParaRPr kumimoji="1" lang="en-US" altLang="zh-CN" sz="2800" dirty="0">
              <a:solidFill>
                <a:srgbClr val="0000FF"/>
              </a:solidFill>
            </a:endParaRPr>
          </a:p>
        </p:txBody>
      </p:sp>
      <p:sp>
        <p:nvSpPr>
          <p:cNvPr id="22532" name="Text Box 6"/>
          <p:cNvSpPr txBox="1">
            <a:spLocks noChangeArrowheads="1"/>
          </p:cNvSpPr>
          <p:nvPr/>
        </p:nvSpPr>
        <p:spPr bwMode="auto">
          <a:xfrm>
            <a:off x="4244169" y="1299503"/>
            <a:ext cx="3147976" cy="609600"/>
          </a:xfrm>
          <a:prstGeom prst="rect">
            <a:avLst/>
          </a:prstGeom>
          <a:solidFill>
            <a:srgbClr val="FF99FF"/>
          </a:solidFill>
          <a:ln>
            <a:noFill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en-US" altLang="zh-CN" sz="3400" dirty="0"/>
              <a:t> Yes           No</a:t>
            </a:r>
            <a:endParaRPr kumimoji="1" lang="en-US" altLang="zh-CN" sz="3400" dirty="0"/>
          </a:p>
        </p:txBody>
      </p:sp>
      <p:sp>
        <p:nvSpPr>
          <p:cNvPr id="9" name="Oval 8"/>
          <p:cNvSpPr>
            <a:spLocks noChangeArrowheads="1"/>
          </p:cNvSpPr>
          <p:nvPr/>
        </p:nvSpPr>
        <p:spPr bwMode="auto">
          <a:xfrm>
            <a:off x="6384032" y="1208222"/>
            <a:ext cx="792162" cy="792162"/>
          </a:xfrm>
          <a:prstGeom prst="ellipse">
            <a:avLst/>
          </a:prstGeom>
          <a:noFill/>
          <a:ln w="41275">
            <a:solidFill>
              <a:srgbClr val="FF0000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kumimoji="1" lang="zh-CN" altLang="zh-CN" sz="3400" b="0">
              <a:latin typeface="Times New Roman" panose="02020603050405020304" pitchFamily="18" charset="0"/>
            </a:endParaRPr>
          </a:p>
        </p:txBody>
      </p:sp>
      <p:pic>
        <p:nvPicPr>
          <p:cNvPr id="22534" name="Picture 11" descr="CIMG555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2539" y="2137094"/>
            <a:ext cx="4352925" cy="3170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6410" y="44450"/>
            <a:ext cx="3161665" cy="849630"/>
          </a:xfrm>
          <a:prstGeom prst="rect">
            <a:avLst/>
          </a:prstGeom>
        </p:spPr>
      </p:pic>
      <p:sp>
        <p:nvSpPr>
          <p:cNvPr id="4" name="椭圆 3"/>
          <p:cNvSpPr/>
          <p:nvPr/>
        </p:nvSpPr>
        <p:spPr>
          <a:xfrm>
            <a:off x="8378825" y="624840"/>
            <a:ext cx="1180465" cy="5994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595" y="620395"/>
            <a:ext cx="683260" cy="683260"/>
          </a:xfrm>
          <a:prstGeom prst="rect">
            <a:avLst/>
          </a:prstGeom>
        </p:spPr>
      </p:pic>
      <p:pic>
        <p:nvPicPr>
          <p:cNvPr id="6" name="Section B 1d">
            <a:hlinkClick r:id="" action="ppaction://media"/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9170" y="476870"/>
            <a:ext cx="846834" cy="846834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375910" y="5300980"/>
            <a:ext cx="151193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kumimoji="1" lang="en-US" altLang="zh-CN" dirty="0">
                <a:solidFill>
                  <a:schemeClr val="tx1"/>
                </a:solidFill>
                <a:sym typeface="+mn-ea"/>
              </a:rPr>
              <a:t>Andy</a:t>
            </a:r>
            <a:endParaRPr kumimoji="1" lang="en-US" altLang="zh-CN" dirty="0">
              <a:solidFill>
                <a:schemeClr val="tx1"/>
              </a:solidFill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5791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9" grpId="0" bldLvl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Text Box 5"/>
          <p:cNvSpPr txBox="1">
            <a:spLocks noChangeArrowheads="1"/>
          </p:cNvSpPr>
          <p:nvPr/>
        </p:nvSpPr>
        <p:spPr bwMode="auto">
          <a:xfrm>
            <a:off x="704215" y="441325"/>
            <a:ext cx="11289665" cy="632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  <a:spcBef>
                <a:spcPct val="0"/>
              </a:spcBef>
              <a:buFontTx/>
              <a:buNone/>
            </a:pPr>
            <a:r>
              <a:rPr lang="en-US" altLang="zh-CN" dirty="0">
                <a:solidFill>
                  <a:srgbClr val="0000FF"/>
                </a:solidFill>
                <a:latin typeface="+mn-lt"/>
              </a:rPr>
              <a:t>Listen again. Match Vince’s activities with the days. </a:t>
            </a:r>
            <a:endParaRPr lang="en-US" altLang="zh-CN" dirty="0">
              <a:solidFill>
                <a:srgbClr val="0000FF"/>
              </a:solidFill>
              <a:latin typeface="+mn-lt"/>
            </a:endParaRPr>
          </a:p>
        </p:txBody>
      </p:sp>
      <p:graphicFrame>
        <p:nvGraphicFramePr>
          <p:cNvPr id="14368" name="Group 32"/>
          <p:cNvGraphicFramePr>
            <a:graphicFrameLocks noGrp="1"/>
          </p:cNvGraphicFramePr>
          <p:nvPr/>
        </p:nvGraphicFramePr>
        <p:xfrm>
          <a:off x="1127448" y="2276872"/>
          <a:ext cx="9793088" cy="4032251"/>
        </p:xfrm>
        <a:graphic>
          <a:graphicData uri="http://schemas.openxmlformats.org/drawingml/2006/table">
            <a:tbl>
              <a:tblPr/>
              <a:tblGrid>
                <a:gridCol w="4501800"/>
                <a:gridCol w="5291288"/>
              </a:tblGrid>
              <a:tr h="67310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Vince’s activities</a:t>
                      </a:r>
                      <a:endParaRPr kumimoji="0" lang="en-US" altLang="zh-CN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Days </a:t>
                      </a:r>
                      <a:endParaRPr kumimoji="0" lang="en-US" altLang="zh-CN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</a:tr>
              <a:tr h="67151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____ play soccer</a:t>
                      </a:r>
                      <a:endParaRPr kumimoji="0" lang="en-US" altLang="zh-CN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5"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</a:t>
                      </a:r>
                      <a:r>
                        <a:rPr kumimoji="0" lang="en-US" altLang="zh-CN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C66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a. today</a:t>
                      </a:r>
                      <a:endParaRPr kumimoji="0" lang="en-US" altLang="zh-CN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CC66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C66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b. tomorrow</a:t>
                      </a:r>
                      <a:endParaRPr kumimoji="0" lang="en-US" altLang="zh-CN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CC66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C66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c. the day after tomorrow</a:t>
                      </a:r>
                      <a:endParaRPr kumimoji="0" lang="en-US" altLang="zh-CN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CC66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7310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____ go to the doctor</a:t>
                      </a:r>
                      <a:endParaRPr kumimoji="0" lang="en-US" altLang="zh-CN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cPr/>
                </a:tc>
              </a:tr>
              <a:tr h="67310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____ study for a test</a:t>
                      </a:r>
                      <a:endParaRPr kumimoji="0" lang="en-US" altLang="zh-CN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cPr/>
                </a:tc>
              </a:tr>
              <a:tr h="67151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____ have a piano lesson</a:t>
                      </a:r>
                      <a:endParaRPr kumimoji="0" lang="en-US" altLang="zh-CN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cPr/>
                </a:tc>
              </a:tr>
              <a:tr h="66992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____ look after his sister </a:t>
                      </a:r>
                      <a:endParaRPr kumimoji="0" lang="en-US" altLang="zh-CN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cPr/>
                </a:tc>
              </a:tr>
            </a:tbl>
          </a:graphicData>
        </a:graphic>
      </p:graphicFrame>
      <p:sp>
        <p:nvSpPr>
          <p:cNvPr id="11" name="Text Box 49"/>
          <p:cNvSpPr txBox="1">
            <a:spLocks noChangeArrowheads="1"/>
          </p:cNvSpPr>
          <p:nvPr/>
        </p:nvSpPr>
        <p:spPr bwMode="auto">
          <a:xfrm>
            <a:off x="1522736" y="2996009"/>
            <a:ext cx="41229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>
                <a:solidFill>
                  <a:srgbClr val="FF3300"/>
                </a:solidFill>
                <a:latin typeface="Times New Roman" panose="02020603050405020304" pitchFamily="18" charset="0"/>
              </a:rPr>
              <a:t>b</a:t>
            </a:r>
            <a:endParaRPr kumimoji="1" lang="en-US" altLang="zh-CN">
              <a:solidFill>
                <a:srgbClr val="FF33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2" name="Text Box 54"/>
          <p:cNvSpPr txBox="1">
            <a:spLocks noChangeArrowheads="1"/>
          </p:cNvSpPr>
          <p:nvPr/>
        </p:nvSpPr>
        <p:spPr bwMode="auto">
          <a:xfrm>
            <a:off x="1516386" y="3578621"/>
            <a:ext cx="38985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>
                <a:solidFill>
                  <a:srgbClr val="FF3300"/>
                </a:solidFill>
                <a:latin typeface="Times New Roman" panose="02020603050405020304" pitchFamily="18" charset="0"/>
              </a:rPr>
              <a:t>a</a:t>
            </a:r>
            <a:endParaRPr kumimoji="1" lang="en-US" altLang="zh-CN">
              <a:solidFill>
                <a:srgbClr val="FF33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3" name="Text Box 55"/>
          <p:cNvSpPr txBox="1">
            <a:spLocks noChangeArrowheads="1"/>
          </p:cNvSpPr>
          <p:nvPr/>
        </p:nvSpPr>
        <p:spPr bwMode="auto">
          <a:xfrm>
            <a:off x="1516386" y="4299346"/>
            <a:ext cx="38985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>
                <a:solidFill>
                  <a:srgbClr val="FF3300"/>
                </a:solidFill>
                <a:latin typeface="Times New Roman" panose="02020603050405020304" pitchFamily="18" charset="0"/>
              </a:rPr>
              <a:t>a</a:t>
            </a:r>
            <a:endParaRPr kumimoji="1" lang="en-US" altLang="zh-CN">
              <a:solidFill>
                <a:srgbClr val="FF33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4" name="Text Box 56"/>
          <p:cNvSpPr txBox="1">
            <a:spLocks noChangeArrowheads="1"/>
          </p:cNvSpPr>
          <p:nvPr/>
        </p:nvSpPr>
        <p:spPr bwMode="auto">
          <a:xfrm>
            <a:off x="1522736" y="4959746"/>
            <a:ext cx="41229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>
                <a:solidFill>
                  <a:srgbClr val="FF3300"/>
                </a:solidFill>
                <a:latin typeface="Times New Roman" panose="02020603050405020304" pitchFamily="18" charset="0"/>
              </a:rPr>
              <a:t>b</a:t>
            </a:r>
            <a:endParaRPr kumimoji="1" lang="en-US" altLang="zh-CN">
              <a:solidFill>
                <a:srgbClr val="FF33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5" name="Text Box 57"/>
          <p:cNvSpPr txBox="1">
            <a:spLocks noChangeArrowheads="1"/>
          </p:cNvSpPr>
          <p:nvPr/>
        </p:nvSpPr>
        <p:spPr bwMode="auto">
          <a:xfrm>
            <a:off x="1451298" y="5661421"/>
            <a:ext cx="36740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>
                <a:solidFill>
                  <a:srgbClr val="FF3300"/>
                </a:solidFill>
                <a:latin typeface="Times New Roman" panose="02020603050405020304" pitchFamily="18" charset="0"/>
              </a:rPr>
              <a:t>c</a:t>
            </a:r>
            <a:endParaRPr kumimoji="1" lang="en-US" altLang="zh-CN">
              <a:solidFill>
                <a:srgbClr val="FF3300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80" y="441325"/>
            <a:ext cx="585470" cy="585470"/>
          </a:xfrm>
          <a:prstGeom prst="rect">
            <a:avLst/>
          </a:prstGeom>
        </p:spPr>
      </p:pic>
      <p:pic>
        <p:nvPicPr>
          <p:cNvPr id="3" name="Section B 1e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336" y="957986"/>
            <a:ext cx="1096888" cy="109688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7" dur="5793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2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12" grpId="0"/>
      <p:bldP spid="13" grpId="0"/>
      <p:bldP spid="14" grpId="0"/>
      <p:bldP spid="1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396"/>
          <a:stretch>
            <a:fillRect/>
          </a:stretch>
        </p:blipFill>
        <p:spPr bwMode="auto">
          <a:xfrm>
            <a:off x="1018233" y="1012826"/>
            <a:ext cx="4465638" cy="2411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3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746" y="250825"/>
            <a:ext cx="41402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4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721" r="5820"/>
          <a:stretch>
            <a:fillRect/>
          </a:stretch>
        </p:blipFill>
        <p:spPr bwMode="auto">
          <a:xfrm>
            <a:off x="6004484" y="2564711"/>
            <a:ext cx="4525963" cy="3960813"/>
          </a:xfrm>
          <a:prstGeom prst="rect">
            <a:avLst/>
          </a:prstGeom>
          <a:noFill/>
          <a:ln w="19050">
            <a:solidFill>
              <a:srgbClr val="FFC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矩形 6"/>
          <p:cNvSpPr/>
          <p:nvPr/>
        </p:nvSpPr>
        <p:spPr>
          <a:xfrm>
            <a:off x="767408" y="115888"/>
            <a:ext cx="4572000" cy="330835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cxnSp>
        <p:nvCxnSpPr>
          <p:cNvPr id="14" name="直接连接符 13"/>
          <p:cNvCxnSpPr/>
          <p:nvPr/>
        </p:nvCxnSpPr>
        <p:spPr>
          <a:xfrm>
            <a:off x="3648087" y="2996883"/>
            <a:ext cx="1656080" cy="0"/>
          </a:xfrm>
          <a:prstGeom prst="line">
            <a:avLst/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>
            <a:off x="7479906" y="3425135"/>
            <a:ext cx="288131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>
            <a:off x="6796963" y="3788990"/>
            <a:ext cx="246761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>
            <a:off x="9624936" y="4293498"/>
            <a:ext cx="853440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>
            <p:custDataLst>
              <p:tags r:id="rId5"/>
            </p:custDataLst>
          </p:nvPr>
        </p:nvCxnSpPr>
        <p:spPr>
          <a:xfrm>
            <a:off x="1703717" y="3424238"/>
            <a:ext cx="2952115" cy="4445"/>
          </a:xfrm>
          <a:prstGeom prst="line">
            <a:avLst/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>
            <p:custDataLst>
              <p:tags r:id="rId6"/>
            </p:custDataLst>
          </p:nvPr>
        </p:nvCxnSpPr>
        <p:spPr>
          <a:xfrm>
            <a:off x="6816331" y="5161543"/>
            <a:ext cx="3733800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>
            <p:custDataLst>
              <p:tags r:id="rId7"/>
            </p:custDataLst>
          </p:nvPr>
        </p:nvCxnSpPr>
        <p:spPr>
          <a:xfrm>
            <a:off x="6744576" y="4725298"/>
            <a:ext cx="1656080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>
            <p:custDataLst>
              <p:tags r:id="rId8"/>
            </p:custDataLst>
          </p:nvPr>
        </p:nvCxnSpPr>
        <p:spPr>
          <a:xfrm>
            <a:off x="6627736" y="6093723"/>
            <a:ext cx="37338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>
            <p:custDataLst>
              <p:tags r:id="rId9"/>
            </p:custDataLst>
          </p:nvPr>
        </p:nvCxnSpPr>
        <p:spPr>
          <a:xfrm>
            <a:off x="6744576" y="6453768"/>
            <a:ext cx="64833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2"/>
          <p:cNvSpPr>
            <a:spLocks noChangeArrowheads="1"/>
          </p:cNvSpPr>
          <p:nvPr/>
        </p:nvSpPr>
        <p:spPr bwMode="auto">
          <a:xfrm>
            <a:off x="1559496" y="334427"/>
            <a:ext cx="10153128" cy="126841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anchor="ctr"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sz="3400" b="1" dirty="0">
                <a:solidFill>
                  <a:srgbClr val="0000FF"/>
                </a:solidFill>
                <a:latin typeface="Arial" panose="020B0604020202020204" pitchFamily="34" charset="0"/>
              </a:rPr>
              <a:t>Complete the sentences below. </a:t>
            </a:r>
            <a:endParaRPr lang="en-US" altLang="zh-CN" sz="3400" b="1" dirty="0">
              <a:solidFill>
                <a:srgbClr val="0000FF"/>
              </a:solidFill>
              <a:latin typeface="Arial" panose="020B0604020202020204" pitchFamily="34" charset="0"/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sz="3400" b="1" dirty="0">
                <a:solidFill>
                  <a:srgbClr val="0000FF"/>
                </a:solidFill>
                <a:latin typeface="Arial" panose="020B0604020202020204" pitchFamily="34" charset="0"/>
              </a:rPr>
              <a:t>Use the words in brackets to help you. </a:t>
            </a:r>
            <a:endParaRPr lang="zh-CN" altLang="en-US" sz="3400" b="1" dirty="0">
              <a:solidFill>
                <a:srgbClr val="0000FF"/>
              </a:solidFill>
              <a:latin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464578"/>
            <a:ext cx="1008112" cy="1008112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551384" y="2080029"/>
            <a:ext cx="11305256" cy="405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lnSpc>
                <a:spcPct val="115000"/>
              </a:lnSpc>
            </a:pPr>
            <a:r>
              <a:rPr lang="en-US" altLang="zh-CN" sz="3200" b="1" dirty="0"/>
              <a:t>1. Inviting: </a:t>
            </a:r>
            <a:r>
              <a:rPr lang="en-US" altLang="zh-CN" sz="3200" b="1" dirty="0" smtClean="0"/>
              <a:t>______________________________ (</a:t>
            </a:r>
            <a:r>
              <a:rPr lang="en-US" altLang="zh-CN" sz="3200" b="1" dirty="0"/>
              <a:t>can/play tennis)</a:t>
            </a:r>
            <a:endParaRPr lang="en-US" altLang="zh-CN" sz="3200" b="1" dirty="0"/>
          </a:p>
          <a:p>
            <a:pPr eaLnBrk="1" hangingPunct="1">
              <a:lnSpc>
                <a:spcPct val="115000"/>
              </a:lnSpc>
            </a:pPr>
            <a:r>
              <a:rPr lang="en-US" altLang="zh-CN" sz="3200" b="1" dirty="0"/>
              <a:t>    Accepting: </a:t>
            </a:r>
            <a:r>
              <a:rPr lang="en-US" altLang="zh-CN" sz="3200" b="1" dirty="0" smtClean="0"/>
              <a:t>__________________________________________</a:t>
            </a:r>
            <a:endParaRPr lang="en-US" altLang="zh-CN" sz="3200" b="1" dirty="0"/>
          </a:p>
          <a:p>
            <a:pPr marL="354330" indent="-354330" eaLnBrk="1" hangingPunct="1">
              <a:lnSpc>
                <a:spcPct val="115000"/>
              </a:lnSpc>
            </a:pPr>
            <a:r>
              <a:rPr lang="en-US" altLang="zh-CN" sz="3200" b="1" dirty="0"/>
              <a:t>2. Inviting: </a:t>
            </a:r>
            <a:r>
              <a:rPr lang="en-US" altLang="zh-CN" sz="3200" b="1" dirty="0" smtClean="0"/>
              <a:t>____________________________________________</a:t>
            </a:r>
            <a:r>
              <a:rPr lang="zh-CN" altLang="en-US" sz="3200" b="1" dirty="0" smtClean="0"/>
              <a:t>　</a:t>
            </a:r>
            <a:r>
              <a:rPr lang="en-US" altLang="zh-CN" sz="3200" b="1" dirty="0" smtClean="0"/>
              <a:t>(</a:t>
            </a:r>
            <a:r>
              <a:rPr lang="en-US" altLang="zh-CN" sz="3200" b="1" dirty="0"/>
              <a:t>would like to/go to the movies)</a:t>
            </a:r>
            <a:endParaRPr lang="en-US" altLang="zh-CN" sz="3200" b="1" dirty="0"/>
          </a:p>
          <a:p>
            <a:pPr eaLnBrk="1" hangingPunct="1">
              <a:lnSpc>
                <a:spcPct val="115000"/>
              </a:lnSpc>
            </a:pPr>
            <a:r>
              <a:rPr lang="en-US" altLang="zh-CN" sz="3200" b="1" dirty="0"/>
              <a:t>    Refusing: </a:t>
            </a:r>
            <a:r>
              <a:rPr lang="en-US" altLang="zh-CN" sz="3200" b="1" dirty="0" smtClean="0"/>
              <a:t>__________________________________________</a:t>
            </a:r>
            <a:endParaRPr lang="en-US" altLang="zh-CN" sz="3200" b="1" dirty="0"/>
          </a:p>
          <a:p>
            <a:pPr marL="354330" eaLnBrk="1" hangingPunct="1">
              <a:lnSpc>
                <a:spcPct val="115000"/>
              </a:lnSpc>
            </a:pPr>
            <a:r>
              <a:rPr lang="en-US" altLang="zh-CN" sz="3200" b="1" dirty="0" smtClean="0"/>
              <a:t>Reason</a:t>
            </a:r>
            <a:r>
              <a:rPr lang="en-US" altLang="zh-CN" sz="3200" b="1" dirty="0"/>
              <a:t>: </a:t>
            </a:r>
            <a:r>
              <a:rPr lang="en-US" altLang="zh-CN" sz="3200" b="1" dirty="0" smtClean="0"/>
              <a:t>____________________________________________</a:t>
            </a:r>
            <a:endParaRPr lang="en-US" altLang="zh-CN" sz="3200" b="1" dirty="0"/>
          </a:p>
          <a:p>
            <a:pPr eaLnBrk="1" hangingPunct="1">
              <a:lnSpc>
                <a:spcPct val="115000"/>
              </a:lnSpc>
            </a:pPr>
            <a:r>
              <a:rPr lang="en-US" altLang="zh-CN" sz="3200" b="1" dirty="0"/>
              <a:t>    (might have to) </a:t>
            </a:r>
            <a:endParaRPr lang="en-US" altLang="zh-CN" sz="3200" b="1" dirty="0"/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2639695" y="1877060"/>
            <a:ext cx="9217025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tabLst>
                <a:tab pos="441325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tabLst>
                <a:tab pos="441325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tabLst>
                <a:tab pos="441325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tabLst>
                <a:tab pos="441325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tabLst>
                <a:tab pos="441325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41325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41325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41325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41325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b="1" dirty="0">
                <a:solidFill>
                  <a:srgbClr val="0000FF"/>
                </a:solidFill>
              </a:rPr>
              <a:t>Can you</a:t>
            </a:r>
            <a:r>
              <a:rPr lang="en-US" altLang="zh-CN" b="1" dirty="0">
                <a:solidFill>
                  <a:srgbClr val="FF0000"/>
                </a:solidFill>
              </a:rPr>
              <a:t> play tennis with me </a:t>
            </a:r>
            <a:r>
              <a:rPr lang="en-US" altLang="zh-CN" b="1" dirty="0" smtClean="0">
                <a:solidFill>
                  <a:srgbClr val="FF0000"/>
                </a:solidFill>
              </a:rPr>
              <a:t>on </a:t>
            </a:r>
            <a:r>
              <a:rPr lang="en-US" altLang="zh-CN" b="1" dirty="0">
                <a:solidFill>
                  <a:srgbClr val="FF0000"/>
                </a:solidFill>
              </a:rPr>
              <a:t>Saturday afternoon?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2999740" y="2533650"/>
            <a:ext cx="5207635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tabLst>
                <a:tab pos="441325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tabLst>
                <a:tab pos="441325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tabLst>
                <a:tab pos="441325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tabLst>
                <a:tab pos="441325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tabLst>
                <a:tab pos="441325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41325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41325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41325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41325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b="1" dirty="0">
                <a:solidFill>
                  <a:srgbClr val="0000FF"/>
                </a:solidFill>
              </a:rPr>
              <a:t>Sure, that sounds great.</a:t>
            </a:r>
            <a:r>
              <a:rPr lang="en-US" altLang="zh-CN" b="1" dirty="0">
                <a:solidFill>
                  <a:srgbClr val="FF0000"/>
                </a:solidFill>
              </a:rPr>
              <a:t>  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2639695" y="3074035"/>
            <a:ext cx="9595485" cy="681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tabLst>
                <a:tab pos="441325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tabLst>
                <a:tab pos="441325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tabLst>
                <a:tab pos="441325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tabLst>
                <a:tab pos="441325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tabLst>
                <a:tab pos="441325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41325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41325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41325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41325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b="1" dirty="0">
                <a:solidFill>
                  <a:srgbClr val="0000FF"/>
                </a:solidFill>
              </a:rPr>
              <a:t>Would you like to</a:t>
            </a:r>
            <a:r>
              <a:rPr lang="en-US" altLang="zh-CN" b="1" dirty="0">
                <a:solidFill>
                  <a:srgbClr val="FF0000"/>
                </a:solidFill>
              </a:rPr>
              <a:t> go to the movies with me tonight?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2904490" y="4241165"/>
            <a:ext cx="4867275" cy="681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tabLst>
                <a:tab pos="441325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tabLst>
                <a:tab pos="441325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tabLst>
                <a:tab pos="441325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tabLst>
                <a:tab pos="441325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tabLst>
                <a:tab pos="441325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41325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41325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41325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41325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b="1" dirty="0" smtClean="0">
                <a:solidFill>
                  <a:srgbClr val="0000FF"/>
                </a:solidFill>
              </a:rPr>
              <a:t>Sorry</a:t>
            </a:r>
            <a:r>
              <a:rPr lang="en-US" altLang="zh-CN" b="1" dirty="0" smtClean="0">
                <a:solidFill>
                  <a:srgbClr val="FF0000"/>
                </a:solidFill>
              </a:rPr>
              <a:t>, </a:t>
            </a:r>
            <a:r>
              <a:rPr lang="en-US" altLang="zh-CN" b="1" dirty="0">
                <a:solidFill>
                  <a:srgbClr val="FF0000"/>
                </a:solidFill>
              </a:rPr>
              <a:t>I can’t. 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  <p:sp>
        <p:nvSpPr>
          <p:cNvPr id="9" name="Text Box 5"/>
          <p:cNvSpPr txBox="1">
            <a:spLocks noChangeArrowheads="1"/>
          </p:cNvSpPr>
          <p:nvPr/>
        </p:nvSpPr>
        <p:spPr bwMode="auto">
          <a:xfrm>
            <a:off x="2495550" y="4775200"/>
            <a:ext cx="9231630" cy="681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tabLst>
                <a:tab pos="441325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tabLst>
                <a:tab pos="441325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tabLst>
                <a:tab pos="441325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tabLst>
                <a:tab pos="441325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tabLst>
                <a:tab pos="441325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41325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41325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41325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41325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b="1" dirty="0">
                <a:solidFill>
                  <a:srgbClr val="0000FF"/>
                </a:solidFill>
              </a:rPr>
              <a:t>I</a:t>
            </a:r>
            <a:r>
              <a:rPr lang="zh-CN" altLang="en-US" b="1" dirty="0">
                <a:solidFill>
                  <a:srgbClr val="0000FF"/>
                </a:solidFill>
              </a:rPr>
              <a:t> </a:t>
            </a:r>
            <a:r>
              <a:rPr lang="en-US" altLang="zh-CN" b="1" dirty="0">
                <a:solidFill>
                  <a:srgbClr val="0000FF"/>
                </a:solidFill>
              </a:rPr>
              <a:t>might have to</a:t>
            </a:r>
            <a:r>
              <a:rPr lang="en-US" altLang="zh-CN" b="1" dirty="0">
                <a:solidFill>
                  <a:srgbClr val="FF0000"/>
                </a:solidFill>
              </a:rPr>
              <a:t> </a:t>
            </a:r>
            <a:r>
              <a:rPr lang="en-US" altLang="zh-CN" b="1" dirty="0" smtClean="0">
                <a:solidFill>
                  <a:srgbClr val="FF0000"/>
                </a:solidFill>
              </a:rPr>
              <a:t>go out with my parents. 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Box 5"/>
          <p:cNvSpPr txBox="1">
            <a:spLocks noChangeArrowheads="1"/>
          </p:cNvSpPr>
          <p:nvPr/>
        </p:nvSpPr>
        <p:spPr bwMode="auto">
          <a:xfrm>
            <a:off x="623392" y="1052736"/>
            <a:ext cx="10873208" cy="48197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b="1" dirty="0"/>
              <a:t>3. Inviting: </a:t>
            </a:r>
            <a:r>
              <a:rPr lang="en-US" altLang="zh-CN" b="1" dirty="0" smtClean="0"/>
              <a:t>__________________________________________ </a:t>
            </a:r>
            <a:endParaRPr lang="en-US" altLang="zh-CN" b="1" dirty="0"/>
          </a:p>
          <a:p>
            <a:pPr eaLnBrk="1" hangingPunct="1">
              <a:lnSpc>
                <a:spcPct val="120000"/>
              </a:lnSpc>
            </a:pPr>
            <a:r>
              <a:rPr lang="en-US" altLang="zh-CN" b="1" dirty="0"/>
              <a:t>    (can/hang out with us tonight)</a:t>
            </a:r>
            <a:endParaRPr lang="en-US" altLang="zh-CN" b="1" dirty="0"/>
          </a:p>
          <a:p>
            <a:pPr eaLnBrk="1" hangingPunct="1">
              <a:lnSpc>
                <a:spcPct val="120000"/>
              </a:lnSpc>
            </a:pPr>
            <a:r>
              <a:rPr lang="en-US" altLang="zh-CN" b="1" dirty="0"/>
              <a:t>    Refusing: </a:t>
            </a:r>
            <a:r>
              <a:rPr lang="en-US" altLang="zh-CN" b="1" dirty="0" smtClean="0"/>
              <a:t>_________________________________________</a:t>
            </a:r>
            <a:endParaRPr lang="en-US" altLang="zh-CN" b="1" dirty="0" smtClean="0"/>
          </a:p>
          <a:p>
            <a:pPr eaLnBrk="1" hangingPunct="1">
              <a:lnSpc>
                <a:spcPct val="120000"/>
              </a:lnSpc>
            </a:pPr>
            <a:r>
              <a:rPr lang="en-US" altLang="zh-CN" b="1" dirty="0"/>
              <a:t> </a:t>
            </a:r>
            <a:r>
              <a:rPr lang="en-US" altLang="zh-CN" b="1" dirty="0" smtClean="0"/>
              <a:t>   Reason</a:t>
            </a:r>
            <a:r>
              <a:rPr lang="en-US" altLang="zh-CN" b="1" dirty="0"/>
              <a:t>: </a:t>
            </a:r>
            <a:r>
              <a:rPr lang="en-US" altLang="zh-CN" b="1" dirty="0" smtClean="0"/>
              <a:t>___________________________________________ </a:t>
            </a:r>
            <a:endParaRPr lang="en-US" altLang="zh-CN" b="1" dirty="0"/>
          </a:p>
          <a:p>
            <a:pPr eaLnBrk="1" hangingPunct="1">
              <a:lnSpc>
                <a:spcPct val="120000"/>
              </a:lnSpc>
            </a:pPr>
            <a:r>
              <a:rPr lang="en-US" altLang="zh-CN" b="1" dirty="0"/>
              <a:t>    (must)</a:t>
            </a:r>
            <a:endParaRPr lang="en-US" altLang="zh-CN" b="1" dirty="0"/>
          </a:p>
          <a:p>
            <a:pPr marL="1974850" indent="-1974850" eaLnBrk="1" hangingPunct="1">
              <a:lnSpc>
                <a:spcPct val="120000"/>
              </a:lnSpc>
            </a:pPr>
            <a:r>
              <a:rPr lang="en-US" altLang="zh-CN" b="1" dirty="0"/>
              <a:t>4. Inviting: </a:t>
            </a:r>
            <a:r>
              <a:rPr lang="en-US" altLang="zh-CN" b="1" dirty="0" smtClean="0"/>
              <a:t>__________________________________________ </a:t>
            </a:r>
            <a:r>
              <a:rPr lang="en-US" altLang="zh-CN" b="1" dirty="0"/>
              <a:t>(would </a:t>
            </a:r>
            <a:r>
              <a:rPr lang="en-US" altLang="zh-CN" b="1" dirty="0" smtClean="0"/>
              <a:t>like </a:t>
            </a:r>
            <a:r>
              <a:rPr lang="en-US" altLang="zh-CN" b="1" dirty="0"/>
              <a:t>to / come to my birthday party)</a:t>
            </a:r>
            <a:endParaRPr lang="en-US" altLang="zh-CN" b="1" dirty="0"/>
          </a:p>
          <a:p>
            <a:pPr eaLnBrk="1" hangingPunct="1">
              <a:lnSpc>
                <a:spcPct val="120000"/>
              </a:lnSpc>
            </a:pPr>
            <a:r>
              <a:rPr lang="en-US" altLang="zh-CN" b="1" dirty="0"/>
              <a:t>    Accepting: </a:t>
            </a:r>
            <a:r>
              <a:rPr lang="en-US" altLang="zh-CN" b="1" dirty="0" smtClean="0"/>
              <a:t>________________________________________    </a:t>
            </a:r>
            <a:endParaRPr lang="en-US" altLang="zh-CN" b="1" dirty="0"/>
          </a:p>
        </p:txBody>
      </p:sp>
      <p:sp>
        <p:nvSpPr>
          <p:cNvPr id="3" name="Text Box 5"/>
          <p:cNvSpPr txBox="1">
            <a:spLocks noChangeArrowheads="1"/>
          </p:cNvSpPr>
          <p:nvPr/>
        </p:nvSpPr>
        <p:spPr bwMode="auto">
          <a:xfrm>
            <a:off x="2783396" y="991159"/>
            <a:ext cx="6553200" cy="6317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tabLst>
                <a:tab pos="441325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tabLst>
                <a:tab pos="441325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tabLst>
                <a:tab pos="441325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tabLst>
                <a:tab pos="441325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tabLst>
                <a:tab pos="441325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41325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41325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41325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41325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b="1" dirty="0">
                <a:solidFill>
                  <a:srgbClr val="0000FF"/>
                </a:solidFill>
              </a:rPr>
              <a:t>Can you</a:t>
            </a:r>
            <a:r>
              <a:rPr lang="en-US" altLang="zh-CN" b="1" dirty="0">
                <a:solidFill>
                  <a:srgbClr val="FF0000"/>
                </a:solidFill>
              </a:rPr>
              <a:t> hang out with us tonight?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  <p:sp>
        <p:nvSpPr>
          <p:cNvPr id="4" name="Text Box 5"/>
          <p:cNvSpPr txBox="1">
            <a:spLocks noChangeArrowheads="1"/>
          </p:cNvSpPr>
          <p:nvPr/>
        </p:nvSpPr>
        <p:spPr bwMode="auto">
          <a:xfrm>
            <a:off x="2855738" y="2192434"/>
            <a:ext cx="4392613" cy="681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tabLst>
                <a:tab pos="441325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tabLst>
                <a:tab pos="441325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tabLst>
                <a:tab pos="441325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tabLst>
                <a:tab pos="441325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tabLst>
                <a:tab pos="441325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41325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41325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41325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41325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b="1" dirty="0">
                <a:solidFill>
                  <a:srgbClr val="0000FF"/>
                </a:solidFill>
              </a:rPr>
              <a:t>Sorry</a:t>
            </a:r>
            <a:r>
              <a:rPr lang="en-US" altLang="zh-CN" b="1" dirty="0">
                <a:solidFill>
                  <a:srgbClr val="FF0000"/>
                </a:solidFill>
              </a:rPr>
              <a:t>, I am not free. 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2531666" y="2775881"/>
            <a:ext cx="5328592" cy="6317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tabLst>
                <a:tab pos="441325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tabLst>
                <a:tab pos="441325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tabLst>
                <a:tab pos="441325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tabLst>
                <a:tab pos="441325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tabLst>
                <a:tab pos="441325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41325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41325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41325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41325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b="1" dirty="0">
                <a:solidFill>
                  <a:srgbClr val="0000FF"/>
                </a:solidFill>
              </a:rPr>
              <a:t>I must</a:t>
            </a:r>
            <a:r>
              <a:rPr lang="en-US" altLang="zh-CN" b="1" dirty="0">
                <a:solidFill>
                  <a:srgbClr val="FF0000"/>
                </a:solidFill>
              </a:rPr>
              <a:t> </a:t>
            </a:r>
            <a:r>
              <a:rPr lang="en-US" altLang="zh-CN" b="1" dirty="0" smtClean="0">
                <a:solidFill>
                  <a:srgbClr val="FF0000"/>
                </a:solidFill>
              </a:rPr>
              <a:t>study for a test.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2639616" y="3950090"/>
            <a:ext cx="8569771" cy="683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tabLst>
                <a:tab pos="441325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tabLst>
                <a:tab pos="441325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tabLst>
                <a:tab pos="441325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tabLst>
                <a:tab pos="441325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tabLst>
                <a:tab pos="441325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41325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41325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41325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41325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b="1" dirty="0" smtClean="0">
                <a:solidFill>
                  <a:srgbClr val="0000FF"/>
                </a:solidFill>
              </a:rPr>
              <a:t>Would </a:t>
            </a:r>
            <a:r>
              <a:rPr lang="en-US" altLang="zh-CN" b="1" dirty="0">
                <a:solidFill>
                  <a:srgbClr val="0000FF"/>
                </a:solidFill>
              </a:rPr>
              <a:t>you like to</a:t>
            </a:r>
            <a:r>
              <a:rPr lang="en-US" altLang="zh-CN" b="1" dirty="0">
                <a:solidFill>
                  <a:srgbClr val="FF0000"/>
                </a:solidFill>
              </a:rPr>
              <a:t> come to my birthday </a:t>
            </a:r>
            <a:r>
              <a:rPr lang="en-US" altLang="zh-CN" b="1" dirty="0" smtClean="0">
                <a:solidFill>
                  <a:srgbClr val="FF0000"/>
                </a:solidFill>
              </a:rPr>
              <a:t>party?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2999656" y="5196200"/>
            <a:ext cx="3744912" cy="681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tabLst>
                <a:tab pos="441325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tabLst>
                <a:tab pos="441325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tabLst>
                <a:tab pos="441325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tabLst>
                <a:tab pos="441325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tabLst>
                <a:tab pos="441325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41325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41325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41325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41325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b="1" dirty="0">
                <a:solidFill>
                  <a:srgbClr val="0000FF"/>
                </a:solidFill>
              </a:rPr>
              <a:t>Sure, I’d love to. </a:t>
            </a:r>
            <a:endParaRPr lang="en-US" altLang="zh-CN" b="1" dirty="0">
              <a:solidFill>
                <a:srgbClr val="0000FF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1" name="Text Box 5"/>
          <p:cNvSpPr txBox="1">
            <a:spLocks noChangeArrowheads="1"/>
          </p:cNvSpPr>
          <p:nvPr/>
        </p:nvSpPr>
        <p:spPr bwMode="auto">
          <a:xfrm>
            <a:off x="3431885" y="1053029"/>
            <a:ext cx="8353425" cy="1224951"/>
          </a:xfrm>
          <a:prstGeom prst="rect">
            <a:avLst/>
          </a:prstGeom>
          <a:solidFill>
            <a:srgbClr val="FFFF00">
              <a:alpha val="49000"/>
            </a:srgbClr>
          </a:solidFill>
          <a:ln w="12700">
            <a:solidFill>
              <a:schemeClr val="tx1"/>
            </a:solidFill>
            <a:miter lim="800000"/>
          </a:ln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15000"/>
              </a:lnSpc>
            </a:pPr>
            <a:r>
              <a:rPr lang="en-US" altLang="zh-CN" b="1"/>
              <a:t>watch TV, on the weekend, my cousin,</a:t>
            </a:r>
            <a:endParaRPr lang="en-US" altLang="zh-CN" b="1"/>
          </a:p>
          <a:p>
            <a:pPr algn="ctr" eaLnBrk="1" hangingPunct="1">
              <a:lnSpc>
                <a:spcPct val="115000"/>
              </a:lnSpc>
            </a:pPr>
            <a:r>
              <a:rPr lang="en-US" altLang="zh-CN" b="1"/>
              <a:t> visit my grandparents, practice the violin </a:t>
            </a:r>
            <a:endParaRPr lang="en-US" altLang="zh-CN" b="1"/>
          </a:p>
        </p:txBody>
      </p:sp>
      <p:sp>
        <p:nvSpPr>
          <p:cNvPr id="14338" name="Text Box 22"/>
          <p:cNvSpPr txBox="1">
            <a:spLocks noChangeArrowheads="1"/>
          </p:cNvSpPr>
          <p:nvPr/>
        </p:nvSpPr>
        <p:spPr bwMode="auto">
          <a:xfrm>
            <a:off x="623392" y="2161548"/>
            <a:ext cx="10802565" cy="13480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1078230" indent="-107823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162560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2033905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2441575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84988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330708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76428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422148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67868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sz="3400" b="1" dirty="0"/>
              <a:t>1. A: What are you going to do on Saturday?</a:t>
            </a:r>
            <a:endParaRPr lang="en-US" altLang="zh-CN" sz="3400" b="1" dirty="0"/>
          </a:p>
          <a:p>
            <a:pPr eaLnBrk="1" hangingPunct="1">
              <a:lnSpc>
                <a:spcPct val="120000"/>
              </a:lnSpc>
            </a:pPr>
            <a:r>
              <a:rPr lang="en-US" altLang="zh-CN" sz="3400" b="1" dirty="0"/>
              <a:t>    B:</a:t>
            </a:r>
            <a:r>
              <a:rPr lang="en-US" altLang="zh-CN" sz="3400" b="1" dirty="0">
                <a:solidFill>
                  <a:schemeClr val="tx1"/>
                </a:solidFill>
              </a:rPr>
              <a:t> I’m not sure.</a:t>
            </a:r>
            <a:r>
              <a:rPr lang="en-US" altLang="zh-CN" sz="3400" b="1" dirty="0"/>
              <a:t> I might </a:t>
            </a:r>
            <a:r>
              <a:rPr lang="en-US" altLang="zh-CN" sz="3400" b="1" dirty="0" smtClean="0"/>
              <a:t>________________________.</a:t>
            </a:r>
            <a:endParaRPr lang="en-US" altLang="zh-CN" sz="3400" b="1" dirty="0"/>
          </a:p>
        </p:txBody>
      </p:sp>
      <p:sp>
        <p:nvSpPr>
          <p:cNvPr id="6" name="Rectangle 12"/>
          <p:cNvSpPr>
            <a:spLocks noChangeArrowheads="1"/>
          </p:cNvSpPr>
          <p:nvPr/>
        </p:nvSpPr>
        <p:spPr bwMode="auto">
          <a:xfrm>
            <a:off x="1343517" y="548564"/>
            <a:ext cx="10153127" cy="10795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anchor="ctr"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sz="2800" b="1" dirty="0">
                <a:solidFill>
                  <a:srgbClr val="0000FF"/>
                </a:solidFill>
                <a:latin typeface="Arial" panose="020B0604020202020204" pitchFamily="34" charset="0"/>
              </a:rPr>
              <a:t>Complete the answers with </a:t>
            </a:r>
            <a:r>
              <a:rPr lang="en-US" altLang="zh-CN" sz="2800" b="1" dirty="0">
                <a:solidFill>
                  <a:srgbClr val="FF0000"/>
                </a:solidFill>
                <a:latin typeface="Arial" panose="020B0604020202020204" pitchFamily="34" charset="0"/>
              </a:rPr>
              <a:t>might</a:t>
            </a:r>
            <a:r>
              <a:rPr lang="en-US" altLang="zh-CN" sz="2800" b="1" dirty="0">
                <a:solidFill>
                  <a:srgbClr val="0000FF"/>
                </a:solidFill>
                <a:latin typeface="Arial" panose="020B0604020202020204" pitchFamily="34" charset="0"/>
              </a:rPr>
              <a:t> and one of the </a:t>
            </a:r>
            <a:r>
              <a:rPr lang="en-US" altLang="zh-CN" sz="2800" b="1" dirty="0">
                <a:solidFill>
                  <a:srgbClr val="FF0000"/>
                </a:solidFill>
                <a:latin typeface="Arial" panose="020B0604020202020204" pitchFamily="34" charset="0"/>
              </a:rPr>
              <a:t>phrases</a:t>
            </a:r>
            <a:r>
              <a:rPr lang="en-US" altLang="zh-CN" sz="2800" b="1" dirty="0">
                <a:solidFill>
                  <a:srgbClr val="0000FF"/>
                </a:solidFill>
                <a:latin typeface="Arial" panose="020B0604020202020204" pitchFamily="34" charset="0"/>
              </a:rPr>
              <a:t> in the box.  </a:t>
            </a:r>
            <a:endParaRPr lang="zh-CN" altLang="en-US" sz="2800" b="1" dirty="0">
              <a:solidFill>
                <a:srgbClr val="0000FF"/>
              </a:solidFill>
              <a:latin typeface="Arial" panose="020B0604020202020204" pitchFamily="34" charset="0"/>
            </a:endParaRPr>
          </a:p>
        </p:txBody>
      </p:sp>
      <p:sp>
        <p:nvSpPr>
          <p:cNvPr id="10" name="Text Box 20"/>
          <p:cNvSpPr txBox="1">
            <a:spLocks noChangeArrowheads="1"/>
          </p:cNvSpPr>
          <p:nvPr/>
        </p:nvSpPr>
        <p:spPr bwMode="auto">
          <a:xfrm>
            <a:off x="5580064" y="2722492"/>
            <a:ext cx="5052440" cy="718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sz="3400" b="1" dirty="0">
                <a:solidFill>
                  <a:srgbClr val="FF0000"/>
                </a:solidFill>
              </a:rPr>
              <a:t>visit </a:t>
            </a:r>
            <a:r>
              <a:rPr lang="en-US" altLang="zh-CN" sz="3400" b="1" dirty="0" smtClean="0">
                <a:solidFill>
                  <a:srgbClr val="FF0000"/>
                </a:solidFill>
              </a:rPr>
              <a:t>my grandparents/...</a:t>
            </a:r>
            <a:endParaRPr lang="en-US" altLang="zh-CN" sz="3400" b="1" dirty="0">
              <a:solidFill>
                <a:srgbClr val="FF0000"/>
              </a:solidFill>
            </a:endParaRPr>
          </a:p>
        </p:txBody>
      </p:sp>
      <p:pic>
        <p:nvPicPr>
          <p:cNvPr id="14347" name="Picture 11" descr="Practice2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9965" y="44450"/>
            <a:ext cx="2426335" cy="652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75" y="726426"/>
            <a:ext cx="937470" cy="937470"/>
          </a:xfrm>
          <a:prstGeom prst="rect">
            <a:avLst/>
          </a:prstGeom>
        </p:spPr>
      </p:pic>
      <p:sp>
        <p:nvSpPr>
          <p:cNvPr id="46084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623392" y="3458580"/>
            <a:ext cx="11017224" cy="26037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078230" indent="-107823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13398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519555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98625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187833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33553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79273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24993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70713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sz="3400" b="1" dirty="0"/>
              <a:t>2. A: What </a:t>
            </a:r>
            <a:r>
              <a:rPr lang="en-US" altLang="zh-CN" sz="3400" b="1" dirty="0">
                <a:solidFill>
                  <a:srgbClr val="00B050"/>
                </a:solidFill>
              </a:rPr>
              <a:t>are</a:t>
            </a:r>
            <a:r>
              <a:rPr lang="en-US" altLang="zh-CN" sz="3400" b="1" dirty="0"/>
              <a:t> you </a:t>
            </a:r>
            <a:r>
              <a:rPr lang="en-US" altLang="zh-CN" sz="3400" b="1" dirty="0">
                <a:solidFill>
                  <a:srgbClr val="00B050"/>
                </a:solidFill>
              </a:rPr>
              <a:t>planning</a:t>
            </a:r>
            <a:r>
              <a:rPr lang="en-US" altLang="zh-CN" sz="3400" b="1" dirty="0"/>
              <a:t> to do </a:t>
            </a:r>
            <a:r>
              <a:rPr lang="en-US" altLang="zh-CN" sz="3400" b="1" dirty="0" smtClean="0"/>
              <a:t>after </a:t>
            </a:r>
            <a:r>
              <a:rPr lang="en-US" altLang="zh-CN" sz="3400" b="1" dirty="0"/>
              <a:t>school? </a:t>
            </a:r>
            <a:endParaRPr lang="en-US" altLang="zh-CN" sz="3400" b="1" dirty="0"/>
          </a:p>
          <a:p>
            <a:pPr eaLnBrk="1" hangingPunct="1">
              <a:lnSpc>
                <a:spcPct val="120000"/>
              </a:lnSpc>
            </a:pPr>
            <a:r>
              <a:rPr lang="en-US" altLang="zh-CN" sz="3400" b="1" dirty="0"/>
              <a:t>    </a:t>
            </a:r>
            <a:r>
              <a:rPr lang="en-US" altLang="zh-CN" sz="3400" b="1" dirty="0">
                <a:solidFill>
                  <a:schemeClr val="tx1"/>
                </a:solidFill>
              </a:rPr>
              <a:t>B: I don’t know.</a:t>
            </a:r>
            <a:r>
              <a:rPr lang="en-US" altLang="zh-CN" sz="3400" b="1" dirty="0"/>
              <a:t> ________________.</a:t>
            </a:r>
            <a:endParaRPr lang="en-US" altLang="zh-CN" sz="3400" b="1" dirty="0"/>
          </a:p>
          <a:p>
            <a:pPr eaLnBrk="1" hangingPunct="1">
              <a:lnSpc>
                <a:spcPct val="120000"/>
              </a:lnSpc>
            </a:pPr>
            <a:r>
              <a:rPr lang="en-US" altLang="zh-CN" sz="3400" b="1" dirty="0"/>
              <a:t>3. A: When will you finish the science homework? </a:t>
            </a:r>
            <a:endParaRPr lang="en-US" altLang="zh-CN" sz="3400" b="1" dirty="0"/>
          </a:p>
          <a:p>
            <a:pPr eaLnBrk="1" hangingPunct="1">
              <a:lnSpc>
                <a:spcPct val="120000"/>
              </a:lnSpc>
            </a:pPr>
            <a:r>
              <a:rPr lang="en-US" altLang="zh-CN" sz="3400" b="1" dirty="0"/>
              <a:t>    B: </a:t>
            </a:r>
            <a:r>
              <a:rPr lang="en-US" altLang="zh-CN" sz="3400" b="1" dirty="0" smtClean="0"/>
              <a:t>_____________________________________________.</a:t>
            </a:r>
            <a:endParaRPr lang="en-US" altLang="zh-CN" sz="3400" b="1" dirty="0"/>
          </a:p>
        </p:txBody>
      </p:sp>
      <p:sp>
        <p:nvSpPr>
          <p:cNvPr id="13" name="Text Box 22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4188110" y="4066769"/>
            <a:ext cx="3887788" cy="6661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lang="en-US" altLang="zh-CN" sz="3400" b="1" dirty="0">
                <a:solidFill>
                  <a:srgbClr val="FF0000"/>
                </a:solidFill>
              </a:rPr>
              <a:t>I might watch TV/...</a:t>
            </a:r>
            <a:endParaRPr lang="en-US" altLang="zh-CN" sz="3400" b="1" dirty="0">
              <a:solidFill>
                <a:srgbClr val="FF0000"/>
              </a:solidFill>
            </a:endParaRPr>
          </a:p>
        </p:txBody>
      </p:sp>
      <p:sp>
        <p:nvSpPr>
          <p:cNvPr id="3" name="Text Box 20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631504" y="5300132"/>
            <a:ext cx="10044098" cy="718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sz="3400" b="1" dirty="0" smtClean="0">
                <a:solidFill>
                  <a:srgbClr val="FF0000"/>
                </a:solidFill>
              </a:rPr>
              <a:t>I </a:t>
            </a:r>
            <a:r>
              <a:rPr lang="en-US" altLang="zh-CN" sz="3400" b="1" dirty="0">
                <a:solidFill>
                  <a:srgbClr val="FF0000"/>
                </a:solidFill>
              </a:rPr>
              <a:t>might finish it </a:t>
            </a:r>
            <a:r>
              <a:rPr lang="en-US" altLang="zh-CN" sz="3400" b="1" dirty="0" smtClean="0">
                <a:solidFill>
                  <a:srgbClr val="FF0000"/>
                </a:solidFill>
              </a:rPr>
              <a:t>on </a:t>
            </a:r>
            <a:r>
              <a:rPr lang="en-US" altLang="zh-CN" sz="3400" b="1" dirty="0">
                <a:solidFill>
                  <a:srgbClr val="FF0000"/>
                </a:solidFill>
              </a:rPr>
              <a:t>the weekend</a:t>
            </a:r>
            <a:endParaRPr lang="en-US" altLang="zh-CN" sz="34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  <p:bldP spid="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1" name="Text Box 5"/>
          <p:cNvSpPr txBox="1">
            <a:spLocks noChangeArrowheads="1"/>
          </p:cNvSpPr>
          <p:nvPr/>
        </p:nvSpPr>
        <p:spPr bwMode="auto">
          <a:xfrm>
            <a:off x="479376" y="2463175"/>
            <a:ext cx="11305256" cy="2456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1078230" indent="-1078230" eaLnBrk="0" hangingPunct="0">
              <a:tabLst>
                <a:tab pos="442595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1543050" indent="-285750" eaLnBrk="0" hangingPunct="0">
              <a:tabLst>
                <a:tab pos="442595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951355" indent="-228600" eaLnBrk="0" hangingPunct="0">
              <a:tabLst>
                <a:tab pos="442595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2359025" indent="-228600" eaLnBrk="0" hangingPunct="0">
              <a:tabLst>
                <a:tab pos="442595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767330" indent="-228600" eaLnBrk="0" hangingPunct="0">
              <a:tabLst>
                <a:tab pos="442595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322453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42595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68173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42595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413893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42595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59613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42595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b="1" dirty="0"/>
              <a:t>4. A: Who </a:t>
            </a:r>
            <a:r>
              <a:rPr lang="en-US" altLang="zh-CN" b="1" dirty="0">
                <a:solidFill>
                  <a:srgbClr val="00B050"/>
                </a:solidFill>
              </a:rPr>
              <a:t>are</a:t>
            </a:r>
            <a:r>
              <a:rPr lang="en-US" altLang="zh-CN" b="1" dirty="0"/>
              <a:t> you </a:t>
            </a:r>
            <a:r>
              <a:rPr lang="en-US" altLang="zh-CN" b="1" dirty="0">
                <a:solidFill>
                  <a:srgbClr val="00B050"/>
                </a:solidFill>
              </a:rPr>
              <a:t>going</a:t>
            </a:r>
            <a:r>
              <a:rPr lang="en-US" altLang="zh-CN" b="1" dirty="0"/>
              <a:t> to the movies with?</a:t>
            </a:r>
            <a:endParaRPr lang="en-US" altLang="zh-CN" b="1" dirty="0"/>
          </a:p>
          <a:p>
            <a:pPr eaLnBrk="1" hangingPunct="1">
              <a:lnSpc>
                <a:spcPct val="120000"/>
              </a:lnSpc>
            </a:pPr>
            <a:r>
              <a:rPr lang="en-US" altLang="zh-CN" b="1" dirty="0"/>
              <a:t>    B: </a:t>
            </a:r>
            <a:r>
              <a:rPr lang="en-US" altLang="zh-CN" b="1" dirty="0" smtClean="0"/>
              <a:t>______________________________________. </a:t>
            </a:r>
            <a:endParaRPr lang="en-US" altLang="zh-CN" b="1" dirty="0"/>
          </a:p>
          <a:p>
            <a:pPr eaLnBrk="1" hangingPunct="1">
              <a:lnSpc>
                <a:spcPct val="120000"/>
              </a:lnSpc>
            </a:pPr>
            <a:r>
              <a:rPr lang="en-US" altLang="zh-CN" b="1" dirty="0"/>
              <a:t>5. A: </a:t>
            </a:r>
            <a:r>
              <a:rPr lang="en-US" altLang="zh-CN" b="1" dirty="0">
                <a:solidFill>
                  <a:srgbClr val="00B050"/>
                </a:solidFill>
              </a:rPr>
              <a:t>Are you free to come to my place</a:t>
            </a:r>
            <a:r>
              <a:rPr lang="en-US" altLang="zh-CN" b="1" dirty="0"/>
              <a:t> </a:t>
            </a:r>
            <a:r>
              <a:rPr lang="en-US" altLang="zh-CN" b="1" dirty="0" smtClean="0"/>
              <a:t>on Saturday</a:t>
            </a:r>
            <a:r>
              <a:rPr lang="en-US" altLang="zh-CN" b="1" dirty="0"/>
              <a:t>? </a:t>
            </a:r>
            <a:endParaRPr lang="en-US" altLang="zh-CN" b="1" dirty="0"/>
          </a:p>
          <a:p>
            <a:pPr eaLnBrk="1" hangingPunct="1">
              <a:lnSpc>
                <a:spcPct val="120000"/>
              </a:lnSpc>
            </a:pPr>
            <a:r>
              <a:rPr lang="en-US" altLang="zh-CN" b="1" dirty="0"/>
              <a:t>	B: </a:t>
            </a:r>
            <a:r>
              <a:rPr lang="en-US" altLang="zh-CN" b="1" dirty="0" smtClean="0"/>
              <a:t>______________________________________________.  </a:t>
            </a:r>
            <a:endParaRPr lang="en-US" altLang="zh-CN" b="1" dirty="0"/>
          </a:p>
        </p:txBody>
      </p:sp>
      <p:sp>
        <p:nvSpPr>
          <p:cNvPr id="11" name="Text Box 22"/>
          <p:cNvSpPr txBox="1">
            <a:spLocks noChangeArrowheads="1"/>
          </p:cNvSpPr>
          <p:nvPr/>
        </p:nvSpPr>
        <p:spPr bwMode="auto">
          <a:xfrm>
            <a:off x="1452054" y="3022268"/>
            <a:ext cx="8065640" cy="681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b="1" dirty="0">
                <a:solidFill>
                  <a:srgbClr val="FF0000"/>
                </a:solidFill>
              </a:rPr>
              <a:t>I might go with my cousin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  <p:sp>
        <p:nvSpPr>
          <p:cNvPr id="9" name="Text Box 22"/>
          <p:cNvSpPr txBox="1">
            <a:spLocks noChangeArrowheads="1"/>
          </p:cNvSpPr>
          <p:nvPr/>
        </p:nvSpPr>
        <p:spPr bwMode="auto">
          <a:xfrm>
            <a:off x="1452054" y="4165802"/>
            <a:ext cx="10260570" cy="681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b="1" dirty="0">
                <a:solidFill>
                  <a:srgbClr val="FF0000"/>
                </a:solidFill>
              </a:rPr>
              <a:t>I might have to </a:t>
            </a:r>
            <a:r>
              <a:rPr lang="en-US" altLang="zh-CN" b="1" dirty="0" smtClean="0">
                <a:solidFill>
                  <a:srgbClr val="FF0000"/>
                </a:solidFill>
              </a:rPr>
              <a:t>practice </a:t>
            </a:r>
            <a:r>
              <a:rPr lang="en-US" altLang="zh-CN" b="1" dirty="0">
                <a:solidFill>
                  <a:srgbClr val="FF0000"/>
                </a:solidFill>
              </a:rPr>
              <a:t>the violin/...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1703512" y="1203595"/>
            <a:ext cx="8353425" cy="1224951"/>
          </a:xfrm>
          <a:prstGeom prst="rect">
            <a:avLst/>
          </a:prstGeom>
          <a:solidFill>
            <a:srgbClr val="FFFF00">
              <a:alpha val="49000"/>
            </a:srgbClr>
          </a:solidFill>
          <a:ln w="12700">
            <a:solidFill>
              <a:schemeClr val="tx1"/>
            </a:solidFill>
            <a:miter lim="800000"/>
          </a:ln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15000"/>
              </a:lnSpc>
            </a:pPr>
            <a:r>
              <a:rPr lang="en-US" altLang="zh-CN" b="1" dirty="0"/>
              <a:t>watch TV, on the weekend, my cousin,</a:t>
            </a:r>
            <a:endParaRPr lang="en-US" altLang="zh-CN" b="1" dirty="0"/>
          </a:p>
          <a:p>
            <a:pPr algn="ctr" eaLnBrk="1" hangingPunct="1">
              <a:lnSpc>
                <a:spcPct val="115000"/>
              </a:lnSpc>
            </a:pPr>
            <a:r>
              <a:rPr lang="en-US" altLang="zh-CN" b="1" dirty="0"/>
              <a:t> visit my grandparents, practice the violin </a:t>
            </a:r>
            <a:endParaRPr lang="en-US" altLang="zh-CN" b="1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  <p:transition>
    <p:wipe dir="r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圆角矩形 2"/>
          <p:cNvSpPr/>
          <p:nvPr/>
        </p:nvSpPr>
        <p:spPr>
          <a:xfrm>
            <a:off x="3287714" y="1916137"/>
            <a:ext cx="5472583" cy="4321175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2291" name="文本框 1"/>
          <p:cNvSpPr txBox="1">
            <a:spLocks noChangeArrowheads="1"/>
          </p:cNvSpPr>
          <p:nvPr/>
        </p:nvSpPr>
        <p:spPr bwMode="auto">
          <a:xfrm>
            <a:off x="3575621" y="2257449"/>
            <a:ext cx="4896767" cy="3638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sz="3200" dirty="0"/>
              <a:t>-- What day is (it) today?</a:t>
            </a:r>
            <a:endParaRPr lang="en-US" altLang="zh-CN" sz="3200" dirty="0"/>
          </a:p>
          <a:p>
            <a:pPr>
              <a:lnSpc>
                <a:spcPct val="120000"/>
              </a:lnSpc>
            </a:pPr>
            <a:r>
              <a:rPr lang="en-US" altLang="zh-CN" sz="3200" dirty="0"/>
              <a:t>-- It’s Monday.</a:t>
            </a:r>
            <a:endParaRPr lang="en-US" altLang="zh-CN" sz="3200" dirty="0"/>
          </a:p>
          <a:p>
            <a:pPr>
              <a:lnSpc>
                <a:spcPct val="120000"/>
              </a:lnSpc>
            </a:pPr>
            <a:r>
              <a:rPr lang="en-US" altLang="zh-CN" sz="3200" dirty="0"/>
              <a:t>-- What’s the date today?</a:t>
            </a:r>
            <a:endParaRPr lang="en-US" altLang="zh-CN" sz="3200" dirty="0"/>
          </a:p>
          <a:p>
            <a:pPr>
              <a:lnSpc>
                <a:spcPct val="120000"/>
              </a:lnSpc>
            </a:pPr>
            <a:r>
              <a:rPr lang="en-US" altLang="zh-CN" sz="3200" dirty="0"/>
              <a:t>-- It’s December </a:t>
            </a:r>
            <a:r>
              <a:rPr lang="en-US" altLang="zh-CN" sz="3200" dirty="0" smtClean="0"/>
              <a:t>14th.</a:t>
            </a:r>
            <a:endParaRPr lang="en-US" altLang="zh-CN" sz="3200" dirty="0"/>
          </a:p>
          <a:p>
            <a:pPr>
              <a:lnSpc>
                <a:spcPct val="120000"/>
              </a:lnSpc>
            </a:pPr>
            <a:r>
              <a:rPr lang="en-US" altLang="zh-CN" sz="3200" dirty="0"/>
              <a:t>-- What’s today?</a:t>
            </a:r>
            <a:endParaRPr lang="en-US" altLang="zh-CN" sz="3200" dirty="0"/>
          </a:p>
          <a:p>
            <a:pPr>
              <a:lnSpc>
                <a:spcPct val="120000"/>
              </a:lnSpc>
            </a:pPr>
            <a:r>
              <a:rPr lang="en-US" altLang="zh-CN" sz="3200" dirty="0"/>
              <a:t>-- It’s Monday the 14th.</a:t>
            </a:r>
            <a:endParaRPr lang="zh-CN" altLang="en-US" sz="3200" dirty="0"/>
          </a:p>
        </p:txBody>
      </p:sp>
      <p:pic>
        <p:nvPicPr>
          <p:cNvPr id="12292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9656" y="541837"/>
            <a:ext cx="5889625" cy="107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2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22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22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22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22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22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3512" y="1556792"/>
            <a:ext cx="8640960" cy="4944973"/>
          </a:xfrm>
          <a:prstGeom prst="rect">
            <a:avLst/>
          </a:prstGeom>
        </p:spPr>
      </p:pic>
      <p:sp>
        <p:nvSpPr>
          <p:cNvPr id="13377" name="文本框 7"/>
          <p:cNvSpPr txBox="1">
            <a:spLocks noChangeArrowheads="1"/>
          </p:cNvSpPr>
          <p:nvPr/>
        </p:nvSpPr>
        <p:spPr bwMode="auto">
          <a:xfrm>
            <a:off x="1487488" y="614597"/>
            <a:ext cx="10204340" cy="12741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sz="3200" dirty="0">
                <a:solidFill>
                  <a:srgbClr val="0000FF"/>
                </a:solidFill>
                <a:latin typeface="+mn-lt"/>
              </a:rPr>
              <a:t>Write these words below the correct dates on the calendar in 1a.</a:t>
            </a:r>
            <a:endParaRPr lang="zh-CN" altLang="en-US" sz="3200" dirty="0">
              <a:solidFill>
                <a:srgbClr val="0000FF"/>
              </a:solidFill>
              <a:latin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057963" y="2492896"/>
            <a:ext cx="6552728" cy="2589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3200" dirty="0"/>
              <a:t>today     </a:t>
            </a:r>
            <a:r>
              <a:rPr lang="en-US" altLang="zh-CN" sz="3200" dirty="0" smtClean="0"/>
              <a:t>    tomorrow        </a:t>
            </a:r>
            <a:r>
              <a:rPr lang="en-US" altLang="zh-CN" sz="3200" dirty="0"/>
              <a:t>yesterday  </a:t>
            </a:r>
            <a:endParaRPr lang="en-US" altLang="zh-CN" sz="3200" dirty="0"/>
          </a:p>
          <a:p>
            <a:pPr>
              <a:lnSpc>
                <a:spcPct val="130000"/>
              </a:lnSpc>
            </a:pPr>
            <a:r>
              <a:rPr lang="en-US" altLang="zh-CN" sz="3200" dirty="0"/>
              <a:t>the day before yesterday</a:t>
            </a:r>
            <a:endParaRPr lang="en-US" altLang="zh-CN" sz="3200" dirty="0"/>
          </a:p>
          <a:p>
            <a:pPr>
              <a:lnSpc>
                <a:spcPct val="130000"/>
              </a:lnSpc>
            </a:pPr>
            <a:r>
              <a:rPr lang="en-US" altLang="zh-CN" sz="3200" dirty="0"/>
              <a:t>the day after tomorrow</a:t>
            </a:r>
            <a:endParaRPr lang="en-US" altLang="zh-CN" sz="3200" dirty="0"/>
          </a:p>
          <a:p>
            <a:pPr>
              <a:lnSpc>
                <a:spcPct val="130000"/>
              </a:lnSpc>
            </a:pPr>
            <a:r>
              <a:rPr lang="en-US" altLang="zh-CN" sz="3200" dirty="0"/>
              <a:t>weekday     </a:t>
            </a:r>
            <a:r>
              <a:rPr lang="en-US" altLang="zh-CN" sz="3200" dirty="0" smtClean="0"/>
              <a:t>       weekend</a:t>
            </a:r>
            <a:endParaRPr lang="zh-CN" altLang="en-US" sz="32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689517"/>
            <a:ext cx="1080120" cy="10801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Text Box 33"/>
          <p:cNvSpPr txBox="1">
            <a:spLocks noChangeArrowheads="1"/>
          </p:cNvSpPr>
          <p:nvPr/>
        </p:nvSpPr>
        <p:spPr bwMode="auto">
          <a:xfrm>
            <a:off x="2136642" y="557923"/>
            <a:ext cx="9144495" cy="329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  <a:spcBef>
                <a:spcPct val="0"/>
              </a:spcBef>
              <a:buFontTx/>
              <a:buNone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1) </a:t>
            </a:r>
            <a:r>
              <a:rPr lang="zh-CN" altLang="en-US" dirty="0">
                <a:latin typeface="+mn-ea"/>
                <a:ea typeface="+mn-ea"/>
                <a:cs typeface="Times New Roman" panose="02020603050405020304" pitchFamily="18" charset="0"/>
              </a:rPr>
              <a:t>为</a:t>
            </a:r>
            <a:r>
              <a:rPr lang="en-US" altLang="zh-CN" dirty="0">
                <a:latin typeface="+mn-ea"/>
                <a:ea typeface="+mn-ea"/>
                <a:cs typeface="Times New Roman" panose="02020603050405020304" pitchFamily="18" charset="0"/>
              </a:rPr>
              <a:t>……</a:t>
            </a:r>
            <a:r>
              <a:rPr lang="zh-CN" altLang="en-US" dirty="0">
                <a:latin typeface="+mn-ea"/>
                <a:ea typeface="+mn-ea"/>
                <a:cs typeface="Times New Roman" panose="02020603050405020304" pitchFamily="18" charset="0"/>
              </a:rPr>
              <a:t>做准备   </a:t>
            </a:r>
            <a:r>
              <a:rPr lang="zh-CN" altLang="en-US" dirty="0" smtClean="0">
                <a:latin typeface="+mn-ea"/>
                <a:ea typeface="+mn-ea"/>
                <a:cs typeface="Times New Roman" panose="02020603050405020304" pitchFamily="18" charset="0"/>
              </a:rPr>
              <a:t> 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______________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FontTx/>
              <a:buNone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2)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得了流感              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_____________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FontTx/>
              <a:buNone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3)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见朋友                  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_______________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FontTx/>
              <a:buNone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4)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当然，我愿意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去。 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_______________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FontTx/>
              <a:buNone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5)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太多作业             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___________________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Box 9"/>
          <p:cNvSpPr txBox="1">
            <a:spLocks noChangeArrowheads="1"/>
          </p:cNvSpPr>
          <p:nvPr/>
        </p:nvSpPr>
        <p:spPr bwMode="auto">
          <a:xfrm>
            <a:off x="6055784" y="476672"/>
            <a:ext cx="3600450" cy="73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  <a:spcBef>
                <a:spcPct val="0"/>
              </a:spcBef>
              <a:buFontTx/>
              <a:buNone/>
            </a:pP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prepare for …</a:t>
            </a:r>
            <a:endParaRPr lang="en-US" altLang="zh-CN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6055784" y="1169863"/>
            <a:ext cx="2601912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  <a:spcBef>
                <a:spcPct val="0"/>
              </a:spcBef>
              <a:buFontTx/>
              <a:buNone/>
            </a:pP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have the flu</a:t>
            </a:r>
            <a:endParaRPr lang="en-US" altLang="zh-CN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Box 10"/>
          <p:cNvSpPr txBox="1">
            <a:spLocks noChangeArrowheads="1"/>
          </p:cNvSpPr>
          <p:nvPr/>
        </p:nvSpPr>
        <p:spPr bwMode="auto">
          <a:xfrm>
            <a:off x="6091502" y="2449202"/>
            <a:ext cx="3529013" cy="73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  <a:spcBef>
                <a:spcPct val="0"/>
              </a:spcBef>
              <a:buFontTx/>
              <a:buNone/>
            </a:pP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Sure. I’d love to. </a:t>
            </a:r>
            <a:endParaRPr lang="en-US" altLang="zh-CN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Box 10"/>
          <p:cNvSpPr txBox="1">
            <a:spLocks noChangeArrowheads="1"/>
          </p:cNvSpPr>
          <p:nvPr/>
        </p:nvSpPr>
        <p:spPr bwMode="auto">
          <a:xfrm>
            <a:off x="6075038" y="1784143"/>
            <a:ext cx="3295650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  <a:spcBef>
                <a:spcPct val="0"/>
              </a:spcBef>
              <a:buFontTx/>
              <a:buNone/>
            </a:pP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meet the friend</a:t>
            </a:r>
            <a:endParaRPr lang="en-US" altLang="zh-CN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Box 9"/>
          <p:cNvSpPr txBox="1">
            <a:spLocks noChangeArrowheads="1"/>
          </p:cNvSpPr>
          <p:nvPr/>
        </p:nvSpPr>
        <p:spPr bwMode="auto">
          <a:xfrm>
            <a:off x="6055784" y="3106436"/>
            <a:ext cx="4967287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  <a:spcBef>
                <a:spcPct val="0"/>
              </a:spcBef>
              <a:buFontTx/>
              <a:buNone/>
            </a:pP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too much homework</a:t>
            </a:r>
            <a:endParaRPr lang="en-US" altLang="zh-CN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153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349974">
            <a:off x="-98717" y="2983550"/>
            <a:ext cx="2541875" cy="5842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 Box 33"/>
          <p:cNvSpPr txBox="1">
            <a:spLocks noChangeArrowheads="1"/>
          </p:cNvSpPr>
          <p:nvPr/>
        </p:nvSpPr>
        <p:spPr bwMode="auto">
          <a:xfrm>
            <a:off x="2136643" y="3769908"/>
            <a:ext cx="9577064" cy="26530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  <a:spcBef>
                <a:spcPct val="0"/>
              </a:spcBef>
              <a:buFontTx/>
              <a:buNone/>
            </a:pPr>
            <a:r>
              <a:rPr lang="en-US" altLang="zh-CN" dirty="0" smtClean="0">
                <a:latin typeface="Times New Roman" panose="02020603050405020304" pitchFamily="18" charset="0"/>
              </a:rPr>
              <a:t>6) </a:t>
            </a:r>
            <a:r>
              <a:rPr lang="zh-CN" altLang="en-US" dirty="0">
                <a:latin typeface="Times New Roman" panose="02020603050405020304" pitchFamily="18" charset="0"/>
              </a:rPr>
              <a:t>对不起，我没空</a:t>
            </a:r>
            <a:r>
              <a:rPr lang="zh-CN" altLang="en-US" dirty="0" smtClean="0">
                <a:latin typeface="Times New Roman" panose="02020603050405020304" pitchFamily="18" charset="0"/>
              </a:rPr>
              <a:t>。 </a:t>
            </a:r>
            <a:r>
              <a:rPr lang="en-US" altLang="zh-CN" dirty="0" smtClean="0">
                <a:latin typeface="Times New Roman" panose="02020603050405020304" pitchFamily="18" charset="0"/>
              </a:rPr>
              <a:t>__________________________</a:t>
            </a:r>
            <a:endParaRPr lang="en-US" altLang="zh-CN" dirty="0">
              <a:latin typeface="Times New Roman" panose="02020603050405020304" pitchFamily="18" charset="0"/>
            </a:endParaRP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FontTx/>
              <a:buNone/>
            </a:pPr>
            <a:r>
              <a:rPr lang="en-US" altLang="zh-CN" dirty="0" smtClean="0">
                <a:latin typeface="Times New Roman" panose="02020603050405020304" pitchFamily="18" charset="0"/>
              </a:rPr>
              <a:t>7) </a:t>
            </a:r>
            <a:r>
              <a:rPr lang="zh-CN" altLang="en-US" dirty="0">
                <a:latin typeface="Times New Roman" panose="02020603050405020304" pitchFamily="18" charset="0"/>
              </a:rPr>
              <a:t>直到</a:t>
            </a:r>
            <a:r>
              <a:rPr lang="en-US" altLang="zh-CN" dirty="0">
                <a:latin typeface="宋体" panose="02010600030101010101" pitchFamily="2" charset="-122"/>
              </a:rPr>
              <a:t>……</a:t>
            </a:r>
            <a:r>
              <a:rPr lang="zh-CN" altLang="en-US" dirty="0">
                <a:latin typeface="Times New Roman" panose="02020603050405020304" pitchFamily="18" charset="0"/>
              </a:rPr>
              <a:t>才     </a:t>
            </a:r>
            <a:r>
              <a:rPr lang="zh-CN" altLang="en-US" dirty="0" smtClean="0">
                <a:latin typeface="Times New Roman" panose="02020603050405020304" pitchFamily="18" charset="0"/>
              </a:rPr>
              <a:t>        </a:t>
            </a:r>
            <a:r>
              <a:rPr lang="en-US" altLang="zh-CN" dirty="0" smtClean="0">
                <a:latin typeface="Times New Roman" panose="02020603050405020304" pitchFamily="18" charset="0"/>
              </a:rPr>
              <a:t>_____________________</a:t>
            </a:r>
            <a:endParaRPr lang="en-US" altLang="zh-CN" dirty="0">
              <a:latin typeface="Times New Roman" panose="02020603050405020304" pitchFamily="18" charset="0"/>
            </a:endParaRP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FontTx/>
              <a:buNone/>
            </a:pPr>
            <a:r>
              <a:rPr lang="en-US" altLang="zh-CN" dirty="0" smtClean="0">
                <a:latin typeface="Times New Roman" panose="02020603050405020304" pitchFamily="18" charset="0"/>
              </a:rPr>
              <a:t>8) </a:t>
            </a:r>
            <a:r>
              <a:rPr lang="zh-CN" altLang="en-US" dirty="0">
                <a:latin typeface="Times New Roman" panose="02020603050405020304" pitchFamily="18" charset="0"/>
              </a:rPr>
              <a:t>闲逛                 </a:t>
            </a:r>
            <a:r>
              <a:rPr lang="zh-CN" altLang="en-US" dirty="0" smtClean="0">
                <a:latin typeface="Times New Roman" panose="02020603050405020304" pitchFamily="18" charset="0"/>
              </a:rPr>
              <a:t>        </a:t>
            </a:r>
            <a:r>
              <a:rPr lang="en-US" altLang="zh-CN" dirty="0" smtClean="0">
                <a:latin typeface="Times New Roman" panose="02020603050405020304" pitchFamily="18" charset="0"/>
              </a:rPr>
              <a:t>_____________________     </a:t>
            </a:r>
            <a:endParaRPr lang="en-US" altLang="zh-CN" dirty="0">
              <a:latin typeface="Times New Roman" panose="02020603050405020304" pitchFamily="18" charset="0"/>
            </a:endParaRP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FontTx/>
              <a:buNone/>
            </a:pPr>
            <a:r>
              <a:rPr lang="en-US" altLang="zh-CN" dirty="0" smtClean="0">
                <a:latin typeface="Times New Roman" panose="02020603050405020304" pitchFamily="18" charset="0"/>
              </a:rPr>
              <a:t>9) </a:t>
            </a:r>
            <a:r>
              <a:rPr lang="en-US" altLang="zh-CN" dirty="0">
                <a:latin typeface="Times New Roman" panose="02020603050405020304" pitchFamily="18" charset="0"/>
              </a:rPr>
              <a:t>accept</a:t>
            </a:r>
            <a:r>
              <a:rPr lang="zh-CN" altLang="en-US" dirty="0">
                <a:latin typeface="Times New Roman" panose="02020603050405020304" pitchFamily="18" charset="0"/>
              </a:rPr>
              <a:t>反义词  </a:t>
            </a:r>
            <a:r>
              <a:rPr lang="zh-CN" altLang="en-US" dirty="0" smtClean="0">
                <a:latin typeface="Times New Roman" panose="02020603050405020304" pitchFamily="18" charset="0"/>
              </a:rPr>
              <a:t>        </a:t>
            </a:r>
            <a:r>
              <a:rPr lang="en-US" altLang="zh-CN" dirty="0" smtClean="0">
                <a:latin typeface="Times New Roman" panose="02020603050405020304" pitchFamily="18" charset="0"/>
              </a:rPr>
              <a:t>_____________________</a:t>
            </a:r>
            <a:endParaRPr lang="en-US" altLang="zh-CN" dirty="0">
              <a:latin typeface="Times New Roman" panose="02020603050405020304" pitchFamily="18" charset="0"/>
            </a:endParaRPr>
          </a:p>
        </p:txBody>
      </p:sp>
      <p:sp>
        <p:nvSpPr>
          <p:cNvPr id="13" name="Text Box 5"/>
          <p:cNvSpPr txBox="1">
            <a:spLocks noChangeArrowheads="1"/>
          </p:cNvSpPr>
          <p:nvPr/>
        </p:nvSpPr>
        <p:spPr bwMode="auto">
          <a:xfrm>
            <a:off x="6012558" y="3713952"/>
            <a:ext cx="5256584" cy="732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  <a:spcBef>
                <a:spcPct val="0"/>
              </a:spcBef>
              <a:buFontTx/>
              <a:buNone/>
            </a:pP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Sorry. I’m not available/ free. </a:t>
            </a:r>
            <a:endParaRPr lang="en-US" altLang="zh-CN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 Box 10"/>
          <p:cNvSpPr txBox="1">
            <a:spLocks noChangeArrowheads="1"/>
          </p:cNvSpPr>
          <p:nvPr/>
        </p:nvSpPr>
        <p:spPr bwMode="auto">
          <a:xfrm>
            <a:off x="6075038" y="5023010"/>
            <a:ext cx="2089150" cy="732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  <a:spcBef>
                <a:spcPct val="0"/>
              </a:spcBef>
              <a:buFontTx/>
              <a:buNone/>
            </a:pP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hang out</a:t>
            </a:r>
            <a:endParaRPr lang="en-US" altLang="zh-CN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 Box 10"/>
          <p:cNvSpPr txBox="1">
            <a:spLocks noChangeArrowheads="1"/>
          </p:cNvSpPr>
          <p:nvPr/>
        </p:nvSpPr>
        <p:spPr bwMode="auto">
          <a:xfrm>
            <a:off x="6091502" y="4404162"/>
            <a:ext cx="2665412" cy="732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  <a:spcBef>
                <a:spcPct val="0"/>
              </a:spcBef>
              <a:buFontTx/>
              <a:buNone/>
            </a:pP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not … until</a:t>
            </a:r>
            <a:endParaRPr lang="en-US" altLang="zh-CN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 Box 10"/>
          <p:cNvSpPr txBox="1">
            <a:spLocks noChangeArrowheads="1"/>
          </p:cNvSpPr>
          <p:nvPr/>
        </p:nvSpPr>
        <p:spPr bwMode="auto">
          <a:xfrm>
            <a:off x="6091502" y="5689933"/>
            <a:ext cx="1944688" cy="732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  <a:spcBef>
                <a:spcPct val="0"/>
              </a:spcBef>
              <a:buFontTx/>
              <a:buNone/>
            </a:pP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refuse</a:t>
            </a:r>
            <a:endParaRPr lang="en-US" altLang="zh-CN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  <p:bldP spid="13" grpId="0"/>
      <p:bldP spid="14" grpId="0"/>
      <p:bldP spid="15" grpId="0"/>
      <p:bldP spid="1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Group 9"/>
          <p:cNvGraphicFramePr>
            <a:graphicFrameLocks noGrp="1"/>
          </p:cNvGraphicFramePr>
          <p:nvPr/>
        </p:nvGraphicFramePr>
        <p:xfrm>
          <a:off x="1991544" y="1484784"/>
          <a:ext cx="7696200" cy="4953000"/>
        </p:xfrm>
        <a:graphic>
          <a:graphicData uri="http://schemas.openxmlformats.org/drawingml/2006/table">
            <a:tbl>
              <a:tblPr/>
              <a:tblGrid>
                <a:gridCol w="1100138"/>
                <a:gridCol w="1098550"/>
                <a:gridCol w="1100137"/>
                <a:gridCol w="1098550"/>
                <a:gridCol w="1100138"/>
                <a:gridCol w="1098550"/>
                <a:gridCol w="1100137"/>
              </a:tblGrid>
              <a:tr h="84772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Sun.</a:t>
                      </a:r>
                      <a:endParaRPr kumimoji="0" lang="en-US" altLang="zh-CN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Mon.</a:t>
                      </a:r>
                      <a:endParaRPr kumimoji="0" lang="en-US" altLang="zh-CN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Tue.</a:t>
                      </a:r>
                      <a:endParaRPr kumimoji="0" lang="en-US" altLang="zh-CN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Wed.</a:t>
                      </a:r>
                      <a:endParaRPr kumimoji="0" lang="en-US" altLang="zh-CN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Thur.</a:t>
                      </a:r>
                      <a:endParaRPr kumimoji="0" lang="en-US" altLang="zh-CN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Fri.</a:t>
                      </a:r>
                      <a:endParaRPr kumimoji="0" lang="en-US" altLang="zh-CN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Sat.</a:t>
                      </a:r>
                      <a:endParaRPr kumimoji="0" lang="en-US" altLang="zh-CN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</a:tr>
              <a:tr h="81915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en-US" altLang="zh-CN" sz="2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82232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</a:t>
                      </a:r>
                      <a:endParaRPr kumimoji="0" lang="en-US" altLang="zh-CN" sz="2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3</a:t>
                      </a:r>
                      <a:endParaRPr kumimoji="0" lang="en-US" altLang="zh-CN" sz="2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4</a:t>
                      </a:r>
                      <a:endParaRPr kumimoji="0" lang="en-US" altLang="zh-CN" sz="2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5</a:t>
                      </a:r>
                      <a:endParaRPr kumimoji="0" lang="en-US" altLang="zh-CN" sz="2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6</a:t>
                      </a:r>
                      <a:endParaRPr kumimoji="0" lang="en-US" altLang="zh-CN" sz="2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7</a:t>
                      </a:r>
                      <a:endParaRPr kumimoji="0" lang="en-US" altLang="zh-CN" sz="2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8</a:t>
                      </a:r>
                      <a:endParaRPr kumimoji="0" lang="en-US" altLang="zh-CN" sz="2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82232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9</a:t>
                      </a:r>
                      <a:endParaRPr kumimoji="0" lang="en-US" altLang="zh-CN" sz="2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10</a:t>
                      </a:r>
                      <a:endParaRPr kumimoji="0" lang="en-US" altLang="zh-CN" sz="2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11</a:t>
                      </a:r>
                      <a:endParaRPr kumimoji="0" lang="en-US" altLang="zh-CN" sz="2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12</a:t>
                      </a:r>
                      <a:endParaRPr kumimoji="0" lang="en-US" altLang="zh-CN" sz="2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13</a:t>
                      </a:r>
                      <a:endParaRPr kumimoji="0" lang="en-US" altLang="zh-CN" sz="2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14</a:t>
                      </a:r>
                      <a:endParaRPr kumimoji="0" lang="en-US" altLang="zh-CN" sz="2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15</a:t>
                      </a:r>
                      <a:endParaRPr kumimoji="0" lang="en-US" altLang="zh-CN" sz="2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81915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16</a:t>
                      </a:r>
                      <a:endParaRPr kumimoji="0" lang="en-US" altLang="zh-CN" sz="2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17</a:t>
                      </a:r>
                      <a:endParaRPr kumimoji="0" lang="en-US" altLang="zh-CN" sz="2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18</a:t>
                      </a:r>
                      <a:endParaRPr kumimoji="0" lang="en-US" altLang="zh-CN" sz="2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19</a:t>
                      </a:r>
                      <a:endParaRPr kumimoji="0" lang="en-US" altLang="zh-CN" sz="2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20</a:t>
                      </a:r>
                      <a:endParaRPr kumimoji="0" lang="en-US" altLang="zh-CN" sz="2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21</a:t>
                      </a:r>
                      <a:endParaRPr kumimoji="0" lang="en-US" altLang="zh-CN" sz="2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22</a:t>
                      </a:r>
                      <a:endParaRPr kumimoji="0" lang="en-US" altLang="zh-CN" sz="2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82232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23</a:t>
                      </a:r>
                      <a:endParaRPr kumimoji="0" lang="en-US" altLang="zh-CN" sz="2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24</a:t>
                      </a:r>
                      <a:endParaRPr kumimoji="0" lang="en-US" altLang="zh-CN" sz="2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25</a:t>
                      </a:r>
                      <a:endParaRPr kumimoji="0" lang="en-US" altLang="zh-CN" sz="2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26</a:t>
                      </a:r>
                      <a:endParaRPr kumimoji="0" lang="en-US" altLang="zh-CN" sz="2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27</a:t>
                      </a:r>
                      <a:endParaRPr kumimoji="0" lang="en-US" altLang="zh-CN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28</a:t>
                      </a:r>
                      <a:endParaRPr kumimoji="0" lang="en-US" altLang="zh-CN" sz="2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29</a:t>
                      </a:r>
                      <a:endParaRPr kumimoji="0" lang="en-US" altLang="zh-CN" sz="2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3" name="AutoShape 67"/>
          <p:cNvSpPr>
            <a:spLocks noChangeArrowheads="1"/>
          </p:cNvSpPr>
          <p:nvPr/>
        </p:nvSpPr>
        <p:spPr bwMode="auto">
          <a:xfrm>
            <a:off x="5303069" y="2421409"/>
            <a:ext cx="1219200" cy="609600"/>
          </a:xfrm>
          <a:prstGeom prst="wedgeRectCallout">
            <a:avLst>
              <a:gd name="adj1" fmla="val -8593"/>
              <a:gd name="adj2" fmla="val 104167"/>
            </a:avLst>
          </a:prstGeom>
          <a:solidFill>
            <a:srgbClr val="CC66FF"/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3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today</a:t>
            </a:r>
            <a:endParaRPr lang="en-US" altLang="zh-CN" sz="30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AutoShape 68"/>
          <p:cNvSpPr>
            <a:spLocks noChangeArrowheads="1"/>
          </p:cNvSpPr>
          <p:nvPr/>
        </p:nvSpPr>
        <p:spPr bwMode="auto">
          <a:xfrm>
            <a:off x="3283768" y="2385545"/>
            <a:ext cx="1871663" cy="645464"/>
          </a:xfrm>
          <a:prstGeom prst="wedgeRectCallout">
            <a:avLst>
              <a:gd name="adj1" fmla="val 32699"/>
              <a:gd name="adj2" fmla="val 113282"/>
            </a:avLst>
          </a:prstGeom>
          <a:solidFill>
            <a:srgbClr val="CC66FF"/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0"/>
              </a:spcBef>
              <a:buFontTx/>
              <a:buNone/>
            </a:pPr>
            <a:r>
              <a:rPr lang="en-US" altLang="zh-CN" sz="3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yesterday</a:t>
            </a:r>
            <a:endParaRPr lang="zh-CN" altLang="en-US" sz="30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AutoShape 69"/>
          <p:cNvSpPr>
            <a:spLocks noChangeArrowheads="1"/>
          </p:cNvSpPr>
          <p:nvPr/>
        </p:nvSpPr>
        <p:spPr bwMode="auto">
          <a:xfrm>
            <a:off x="6669907" y="2276946"/>
            <a:ext cx="2057400" cy="609600"/>
          </a:xfrm>
          <a:prstGeom prst="wedgeRectCallout">
            <a:avLst>
              <a:gd name="adj1" fmla="val -37116"/>
              <a:gd name="adj2" fmla="val 134634"/>
            </a:avLst>
          </a:prstGeom>
          <a:solidFill>
            <a:srgbClr val="CC66FF"/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0"/>
              </a:spcBef>
              <a:buFontTx/>
              <a:buNone/>
            </a:pPr>
            <a:r>
              <a:rPr lang="en-US" altLang="zh-CN" sz="3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tomorrow</a:t>
            </a:r>
            <a:endParaRPr lang="zh-CN" altLang="en-US" sz="30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AutoShape 78"/>
          <p:cNvSpPr>
            <a:spLocks noChangeArrowheads="1"/>
          </p:cNvSpPr>
          <p:nvPr/>
        </p:nvSpPr>
        <p:spPr bwMode="auto">
          <a:xfrm>
            <a:off x="695400" y="4077171"/>
            <a:ext cx="4247307" cy="1079500"/>
          </a:xfrm>
          <a:prstGeom prst="wedgeRectCallout">
            <a:avLst>
              <a:gd name="adj1" fmla="val 19455"/>
              <a:gd name="adj2" fmla="val -81170"/>
            </a:avLst>
          </a:prstGeom>
          <a:solidFill>
            <a:srgbClr val="CC66FF"/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3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day before yesterday</a:t>
            </a:r>
            <a:r>
              <a:rPr lang="zh-CN" altLang="en-US" sz="3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前天</a:t>
            </a:r>
            <a:endParaRPr lang="zh-CN" altLang="en-US" sz="3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AutoShape 79"/>
          <p:cNvSpPr>
            <a:spLocks noChangeArrowheads="1"/>
          </p:cNvSpPr>
          <p:nvPr/>
        </p:nvSpPr>
        <p:spPr bwMode="auto">
          <a:xfrm>
            <a:off x="6741344" y="4293071"/>
            <a:ext cx="4035176" cy="863600"/>
          </a:xfrm>
          <a:prstGeom prst="wedgeRectCallout">
            <a:avLst>
              <a:gd name="adj1" fmla="val -20508"/>
              <a:gd name="adj2" fmla="val -112487"/>
            </a:avLst>
          </a:prstGeom>
          <a:solidFill>
            <a:srgbClr val="CC66FF"/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80000"/>
              </a:lnSpc>
              <a:spcBef>
                <a:spcPct val="0"/>
              </a:spcBef>
              <a:buFontTx/>
              <a:buNone/>
            </a:pPr>
            <a:r>
              <a:rPr lang="en-US" altLang="zh-CN" sz="3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day after tomorrow </a:t>
            </a:r>
            <a:r>
              <a:rPr lang="zh-CN" altLang="en-US" sz="3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后天</a:t>
            </a:r>
            <a:endParaRPr lang="zh-CN" altLang="en-US" sz="3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004976" y="1376342"/>
            <a:ext cx="5688632" cy="936178"/>
          </a:xfrm>
          <a:prstGeom prst="rect">
            <a:avLst/>
          </a:prstGeom>
          <a:noFill/>
          <a:ln w="349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AutoShape 68"/>
          <p:cNvSpPr>
            <a:spLocks noChangeArrowheads="1"/>
          </p:cNvSpPr>
          <p:nvPr/>
        </p:nvSpPr>
        <p:spPr bwMode="auto">
          <a:xfrm>
            <a:off x="4639028" y="479584"/>
            <a:ext cx="1871663" cy="645464"/>
          </a:xfrm>
          <a:prstGeom prst="wedgeRectCallout">
            <a:avLst>
              <a:gd name="adj1" fmla="val 37728"/>
              <a:gd name="adj2" fmla="val 73699"/>
            </a:avLst>
          </a:prstGeom>
          <a:solidFill>
            <a:srgbClr val="CC66FF"/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0"/>
              </a:spcBef>
              <a:buFontTx/>
              <a:buNone/>
            </a:pPr>
            <a:r>
              <a:rPr lang="en-US" altLang="zh-CN" sz="3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weekday</a:t>
            </a:r>
            <a:endParaRPr lang="zh-CN" altLang="en-US" sz="3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 build="allAtOnce"/>
      <p:bldP spid="6" grpId="0" animBg="1"/>
      <p:bldP spid="7" grpId="0" animBg="1"/>
      <p:bldP spid="8" grpId="0" animBg="1"/>
      <p:bldP spid="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圆角矩形 2"/>
          <p:cNvSpPr/>
          <p:nvPr/>
        </p:nvSpPr>
        <p:spPr>
          <a:xfrm>
            <a:off x="3431704" y="1772816"/>
            <a:ext cx="5141377" cy="1296144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24579" name="Text Box 3"/>
          <p:cNvSpPr txBox="1">
            <a:spLocks noChangeArrowheads="1"/>
          </p:cNvSpPr>
          <p:nvPr/>
        </p:nvSpPr>
        <p:spPr bwMode="auto">
          <a:xfrm>
            <a:off x="1847528" y="1772816"/>
            <a:ext cx="8713788" cy="48197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kumimoji="1" lang="en-US" altLang="zh-CN" dirty="0">
                <a:latin typeface="Times New Roman" panose="02020603050405020304" pitchFamily="18" charset="0"/>
              </a:rPr>
              <a:t>                 — What day </a:t>
            </a:r>
            <a:r>
              <a:rPr kumimoji="1" lang="en-US" altLang="zh-CN" dirty="0" smtClean="0">
                <a:latin typeface="Times New Roman" panose="02020603050405020304" pitchFamily="18" charset="0"/>
              </a:rPr>
              <a:t>is (it) </a:t>
            </a:r>
            <a:r>
              <a:rPr kumimoji="1" lang="en-US" altLang="zh-CN" dirty="0">
                <a:latin typeface="Times New Roman" panose="02020603050405020304" pitchFamily="18" charset="0"/>
              </a:rPr>
              <a:t>today?</a:t>
            </a:r>
            <a:endParaRPr kumimoji="1" lang="en-US" altLang="zh-CN" dirty="0">
              <a:latin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kumimoji="1" lang="en-US" altLang="zh-CN" dirty="0">
                <a:latin typeface="Times New Roman" panose="02020603050405020304" pitchFamily="18" charset="0"/>
              </a:rPr>
              <a:t>                 — It’s Tuesday. </a:t>
            </a:r>
            <a:endParaRPr kumimoji="1" lang="en-US" altLang="zh-CN" dirty="0">
              <a:latin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kumimoji="1" lang="en-US" altLang="zh-CN" dirty="0">
                <a:latin typeface="Times New Roman" panose="02020603050405020304" pitchFamily="18" charset="0"/>
              </a:rPr>
              <a:t>1. — What day </a:t>
            </a:r>
            <a:r>
              <a:rPr kumimoji="1" lang="en-US" altLang="zh-CN" dirty="0">
                <a:solidFill>
                  <a:srgbClr val="0000FF"/>
                </a:solidFill>
                <a:latin typeface="Times New Roman" panose="02020603050405020304" pitchFamily="18" charset="0"/>
              </a:rPr>
              <a:t>was</a:t>
            </a:r>
            <a:r>
              <a:rPr kumimoji="1" lang="en-US" altLang="zh-CN" dirty="0">
                <a:latin typeface="Times New Roman" panose="02020603050405020304" pitchFamily="18" charset="0"/>
              </a:rPr>
              <a:t> (it) </a:t>
            </a:r>
            <a:r>
              <a:rPr kumimoji="1" lang="en-US" altLang="zh-CN" dirty="0">
                <a:solidFill>
                  <a:srgbClr val="FF3300"/>
                </a:solidFill>
                <a:latin typeface="Times New Roman" panose="02020603050405020304" pitchFamily="18" charset="0"/>
              </a:rPr>
              <a:t>yesterday</a:t>
            </a:r>
            <a:r>
              <a:rPr kumimoji="1" lang="en-US" altLang="zh-CN" dirty="0">
                <a:latin typeface="Times New Roman" panose="02020603050405020304" pitchFamily="18" charset="0"/>
              </a:rPr>
              <a:t>?</a:t>
            </a:r>
            <a:endParaRPr kumimoji="1" lang="en-US" altLang="zh-CN" dirty="0">
              <a:latin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kumimoji="1" lang="en-US" altLang="zh-CN" dirty="0">
                <a:latin typeface="Times New Roman" panose="02020603050405020304" pitchFamily="18" charset="0"/>
              </a:rPr>
              <a:t>    — It </a:t>
            </a:r>
            <a:r>
              <a:rPr kumimoji="1" lang="en-US" altLang="zh-CN" dirty="0">
                <a:solidFill>
                  <a:srgbClr val="0000FF"/>
                </a:solidFill>
                <a:latin typeface="Times New Roman" panose="02020603050405020304" pitchFamily="18" charset="0"/>
              </a:rPr>
              <a:t>was</a:t>
            </a:r>
            <a:r>
              <a:rPr kumimoji="1" lang="en-US" altLang="zh-CN" dirty="0">
                <a:latin typeface="Times New Roman" panose="02020603050405020304" pitchFamily="18" charset="0"/>
              </a:rPr>
              <a:t> Monday.</a:t>
            </a:r>
            <a:endParaRPr kumimoji="1" lang="en-US" altLang="zh-CN" dirty="0">
              <a:latin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kumimoji="1" lang="en-US" altLang="zh-CN" dirty="0">
                <a:latin typeface="Times New Roman" panose="02020603050405020304" pitchFamily="18" charset="0"/>
              </a:rPr>
              <a:t>2. — What day </a:t>
            </a:r>
            <a:r>
              <a:rPr kumimoji="1" lang="en-US" altLang="zh-CN" dirty="0">
                <a:solidFill>
                  <a:srgbClr val="0000FF"/>
                </a:solidFill>
                <a:latin typeface="Times New Roman" panose="02020603050405020304" pitchFamily="18" charset="0"/>
              </a:rPr>
              <a:t>is</a:t>
            </a:r>
            <a:r>
              <a:rPr kumimoji="1" lang="en-US" altLang="zh-CN" dirty="0">
                <a:latin typeface="Times New Roman" panose="02020603050405020304" pitchFamily="18" charset="0"/>
              </a:rPr>
              <a:t> (it) </a:t>
            </a:r>
            <a:r>
              <a:rPr kumimoji="1" lang="en-US" altLang="zh-CN" dirty="0">
                <a:solidFill>
                  <a:srgbClr val="FF3300"/>
                </a:solidFill>
                <a:latin typeface="Times New Roman" panose="02020603050405020304" pitchFamily="18" charset="0"/>
              </a:rPr>
              <a:t>tomorrow</a:t>
            </a:r>
            <a:r>
              <a:rPr kumimoji="1" lang="en-US" altLang="zh-CN" dirty="0">
                <a:latin typeface="Times New Roman" panose="02020603050405020304" pitchFamily="18" charset="0"/>
              </a:rPr>
              <a:t>?</a:t>
            </a:r>
            <a:endParaRPr kumimoji="1" lang="en-US" altLang="zh-CN" dirty="0">
              <a:latin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kumimoji="1" lang="en-US" altLang="zh-CN" dirty="0">
                <a:latin typeface="Times New Roman" panose="02020603050405020304" pitchFamily="18" charset="0"/>
              </a:rPr>
              <a:t>    — It</a:t>
            </a:r>
            <a:r>
              <a:rPr kumimoji="1" lang="en-US" altLang="zh-CN" dirty="0">
                <a:solidFill>
                  <a:srgbClr val="0000FF"/>
                </a:solidFill>
                <a:latin typeface="Times New Roman" panose="02020603050405020304" pitchFamily="18" charset="0"/>
              </a:rPr>
              <a:t>’s</a:t>
            </a:r>
            <a:r>
              <a:rPr kumimoji="1" lang="en-US" altLang="zh-CN" dirty="0">
                <a:latin typeface="Times New Roman" panose="02020603050405020304" pitchFamily="18" charset="0"/>
              </a:rPr>
              <a:t> Wednesday.</a:t>
            </a:r>
            <a:endParaRPr kumimoji="1" lang="en-US" altLang="zh-CN" dirty="0">
              <a:latin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kumimoji="1" lang="en-US" altLang="zh-CN" dirty="0">
                <a:latin typeface="Times New Roman" panose="02020603050405020304" pitchFamily="18" charset="0"/>
              </a:rPr>
              <a:t>3. — What day </a:t>
            </a:r>
            <a:r>
              <a:rPr kumimoji="1" lang="en-US" altLang="zh-CN" dirty="0">
                <a:solidFill>
                  <a:srgbClr val="0000FF"/>
                </a:solidFill>
                <a:latin typeface="Times New Roman" panose="02020603050405020304" pitchFamily="18" charset="0"/>
              </a:rPr>
              <a:t>is</a:t>
            </a:r>
            <a:r>
              <a:rPr kumimoji="1" lang="en-US" altLang="zh-CN" dirty="0">
                <a:latin typeface="Times New Roman" panose="02020603050405020304" pitchFamily="18" charset="0"/>
              </a:rPr>
              <a:t> (it) </a:t>
            </a:r>
            <a:r>
              <a:rPr kumimoji="1" lang="en-US" altLang="zh-CN" dirty="0">
                <a:solidFill>
                  <a:srgbClr val="FF3300"/>
                </a:solidFill>
                <a:latin typeface="Times New Roman" panose="02020603050405020304" pitchFamily="18" charset="0"/>
              </a:rPr>
              <a:t>the day after tomorrow</a:t>
            </a:r>
            <a:r>
              <a:rPr kumimoji="1" lang="en-US" altLang="zh-CN" dirty="0">
                <a:latin typeface="Times New Roman" panose="02020603050405020304" pitchFamily="18" charset="0"/>
              </a:rPr>
              <a:t>?</a:t>
            </a:r>
            <a:endParaRPr kumimoji="1" lang="en-US" altLang="zh-CN" dirty="0">
              <a:latin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kumimoji="1" lang="en-US" altLang="zh-CN" dirty="0">
                <a:latin typeface="Times New Roman" panose="02020603050405020304" pitchFamily="18" charset="0"/>
              </a:rPr>
              <a:t>    — It</a:t>
            </a:r>
            <a:r>
              <a:rPr kumimoji="1" lang="en-US" altLang="zh-CN" dirty="0">
                <a:solidFill>
                  <a:srgbClr val="0000FF"/>
                </a:solidFill>
                <a:latin typeface="Times New Roman" panose="02020603050405020304" pitchFamily="18" charset="0"/>
              </a:rPr>
              <a:t>’s</a:t>
            </a:r>
            <a:r>
              <a:rPr kumimoji="1" lang="en-US" altLang="zh-CN" dirty="0">
                <a:latin typeface="Times New Roman" panose="02020603050405020304" pitchFamily="18" charset="0"/>
              </a:rPr>
              <a:t> Thursday.</a:t>
            </a:r>
            <a:endParaRPr kumimoji="1" lang="en-US" altLang="zh-CN" dirty="0">
              <a:latin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496" y="476672"/>
            <a:ext cx="3744416" cy="100617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45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45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245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245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245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2457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79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3287689" y="476673"/>
            <a:ext cx="5248171" cy="1414463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99332" name="Text Box 4"/>
          <p:cNvSpPr txBox="1">
            <a:spLocks noChangeArrowheads="1"/>
          </p:cNvSpPr>
          <p:nvPr/>
        </p:nvSpPr>
        <p:spPr bwMode="auto">
          <a:xfrm>
            <a:off x="1847529" y="2132856"/>
            <a:ext cx="8677275" cy="36379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kumimoji="1" lang="en-US" altLang="zh-CN" dirty="0">
                <a:latin typeface="Times New Roman" panose="02020603050405020304" pitchFamily="18" charset="0"/>
              </a:rPr>
              <a:t>1. — What </a:t>
            </a:r>
            <a:r>
              <a:rPr kumimoji="1" lang="en-US" altLang="zh-CN" dirty="0">
                <a:solidFill>
                  <a:srgbClr val="0000FF"/>
                </a:solidFill>
                <a:latin typeface="Times New Roman" panose="02020603050405020304" pitchFamily="18" charset="0"/>
              </a:rPr>
              <a:t>was</a:t>
            </a:r>
            <a:r>
              <a:rPr kumimoji="1" lang="en-US" altLang="zh-CN" dirty="0">
                <a:latin typeface="Times New Roman" panose="02020603050405020304" pitchFamily="18" charset="0"/>
              </a:rPr>
              <a:t> the date </a:t>
            </a:r>
            <a:r>
              <a:rPr kumimoji="1" lang="en-US" altLang="zh-CN" dirty="0">
                <a:solidFill>
                  <a:srgbClr val="FF0000"/>
                </a:solidFill>
                <a:latin typeface="Times New Roman" panose="02020603050405020304" pitchFamily="18" charset="0"/>
              </a:rPr>
              <a:t>yesterday</a:t>
            </a:r>
            <a:r>
              <a:rPr kumimoji="1" lang="en-US" altLang="zh-CN" dirty="0">
                <a:latin typeface="Times New Roman" panose="02020603050405020304" pitchFamily="18" charset="0"/>
              </a:rPr>
              <a:t>?</a:t>
            </a:r>
            <a:endParaRPr kumimoji="1" lang="en-US" altLang="zh-CN" dirty="0">
              <a:latin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kumimoji="1" lang="en-US" altLang="zh-CN" dirty="0">
                <a:latin typeface="Times New Roman" panose="02020603050405020304" pitchFamily="18" charset="0"/>
              </a:rPr>
              <a:t>    — It </a:t>
            </a:r>
            <a:r>
              <a:rPr kumimoji="1" lang="en-US" altLang="zh-CN" dirty="0">
                <a:solidFill>
                  <a:srgbClr val="0000FF"/>
                </a:solidFill>
                <a:latin typeface="Times New Roman" panose="02020603050405020304" pitchFamily="18" charset="0"/>
              </a:rPr>
              <a:t>was</a:t>
            </a:r>
            <a:r>
              <a:rPr kumimoji="1" lang="en-US" altLang="zh-CN" dirty="0">
                <a:latin typeface="Times New Roman" panose="02020603050405020304" pitchFamily="18" charset="0"/>
              </a:rPr>
              <a:t> October 22nd.</a:t>
            </a:r>
            <a:endParaRPr kumimoji="1" lang="en-US" altLang="zh-CN" dirty="0">
              <a:latin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kumimoji="1" lang="en-US" altLang="zh-CN" dirty="0">
                <a:latin typeface="Times New Roman" panose="02020603050405020304" pitchFamily="18" charset="0"/>
              </a:rPr>
              <a:t>2. — What</a:t>
            </a:r>
            <a:r>
              <a:rPr kumimoji="1" lang="en-US" altLang="zh-CN" dirty="0">
                <a:solidFill>
                  <a:srgbClr val="0000FF"/>
                </a:solidFill>
                <a:latin typeface="Times New Roman" panose="02020603050405020304" pitchFamily="18" charset="0"/>
              </a:rPr>
              <a:t>’s</a:t>
            </a:r>
            <a:r>
              <a:rPr kumimoji="1" lang="en-US" altLang="zh-CN" dirty="0">
                <a:latin typeface="Times New Roman" panose="02020603050405020304" pitchFamily="18" charset="0"/>
              </a:rPr>
              <a:t> the date </a:t>
            </a:r>
            <a:r>
              <a:rPr kumimoji="1" lang="en-US" altLang="zh-CN" dirty="0">
                <a:solidFill>
                  <a:srgbClr val="FF0000"/>
                </a:solidFill>
                <a:latin typeface="Times New Roman" panose="02020603050405020304" pitchFamily="18" charset="0"/>
              </a:rPr>
              <a:t>tomorrow</a:t>
            </a:r>
            <a:r>
              <a:rPr kumimoji="1" lang="en-US" altLang="zh-CN" dirty="0">
                <a:latin typeface="Times New Roman" panose="02020603050405020304" pitchFamily="18" charset="0"/>
              </a:rPr>
              <a:t>?</a:t>
            </a:r>
            <a:endParaRPr kumimoji="1" lang="en-US" altLang="zh-CN" dirty="0">
              <a:latin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kumimoji="1" lang="en-US" altLang="zh-CN" dirty="0">
                <a:latin typeface="Times New Roman" panose="02020603050405020304" pitchFamily="18" charset="0"/>
              </a:rPr>
              <a:t>    — It</a:t>
            </a:r>
            <a:r>
              <a:rPr kumimoji="1" lang="en-US" altLang="zh-CN" dirty="0">
                <a:solidFill>
                  <a:srgbClr val="0000FF"/>
                </a:solidFill>
                <a:latin typeface="Times New Roman" panose="02020603050405020304" pitchFamily="18" charset="0"/>
              </a:rPr>
              <a:t>’s</a:t>
            </a:r>
            <a:r>
              <a:rPr kumimoji="1" lang="en-US" altLang="zh-CN" dirty="0">
                <a:latin typeface="Times New Roman" panose="02020603050405020304" pitchFamily="18" charset="0"/>
              </a:rPr>
              <a:t> October 24th.</a:t>
            </a:r>
            <a:endParaRPr kumimoji="1" lang="en-US" altLang="zh-CN" dirty="0">
              <a:latin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kumimoji="1" lang="en-US" altLang="zh-CN" dirty="0">
                <a:latin typeface="Times New Roman" panose="02020603050405020304" pitchFamily="18" charset="0"/>
              </a:rPr>
              <a:t>3. — What</a:t>
            </a:r>
            <a:r>
              <a:rPr kumimoji="1" lang="en-US" altLang="zh-CN" dirty="0">
                <a:solidFill>
                  <a:srgbClr val="0000FF"/>
                </a:solidFill>
                <a:latin typeface="Times New Roman" panose="02020603050405020304" pitchFamily="18" charset="0"/>
              </a:rPr>
              <a:t>’s</a:t>
            </a:r>
            <a:r>
              <a:rPr kumimoji="1" lang="en-US" altLang="zh-CN" dirty="0">
                <a:latin typeface="Times New Roman" panose="02020603050405020304" pitchFamily="18" charset="0"/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  <a:latin typeface="Times New Roman" panose="02020603050405020304" pitchFamily="18" charset="0"/>
              </a:rPr>
              <a:t>the date the day after tomorrow</a:t>
            </a:r>
            <a:r>
              <a:rPr kumimoji="1" lang="en-US" altLang="zh-CN" dirty="0">
                <a:latin typeface="Times New Roman" panose="02020603050405020304" pitchFamily="18" charset="0"/>
              </a:rPr>
              <a:t>?</a:t>
            </a:r>
            <a:endParaRPr kumimoji="1" lang="en-US" altLang="zh-CN" dirty="0">
              <a:latin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kumimoji="1" lang="en-US" altLang="zh-CN" dirty="0">
                <a:latin typeface="Times New Roman" panose="02020603050405020304" pitchFamily="18" charset="0"/>
              </a:rPr>
              <a:t>    — It</a:t>
            </a:r>
            <a:r>
              <a:rPr kumimoji="1" lang="en-US" altLang="zh-CN" dirty="0">
                <a:solidFill>
                  <a:srgbClr val="0000FF"/>
                </a:solidFill>
                <a:latin typeface="Times New Roman" panose="02020603050405020304" pitchFamily="18" charset="0"/>
              </a:rPr>
              <a:t>’s</a:t>
            </a:r>
            <a:r>
              <a:rPr kumimoji="1" lang="en-US" altLang="zh-CN" dirty="0">
                <a:latin typeface="Times New Roman" panose="02020603050405020304" pitchFamily="18" charset="0"/>
              </a:rPr>
              <a:t> October 25th.</a:t>
            </a:r>
            <a:endParaRPr kumimoji="1" lang="en-US" altLang="zh-CN" dirty="0">
              <a:latin typeface="Times New Roman" panose="02020603050405020304" pitchFamily="18" charset="0"/>
            </a:endParaRPr>
          </a:p>
        </p:txBody>
      </p:sp>
      <p:sp>
        <p:nvSpPr>
          <p:cNvPr id="18435" name="Text Box 5"/>
          <p:cNvSpPr txBox="1">
            <a:spLocks noChangeArrowheads="1"/>
          </p:cNvSpPr>
          <p:nvPr/>
        </p:nvSpPr>
        <p:spPr bwMode="auto">
          <a:xfrm>
            <a:off x="3503713" y="476673"/>
            <a:ext cx="4741747" cy="6686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  <a:spcBef>
                <a:spcPct val="0"/>
              </a:spcBef>
              <a:buFontTx/>
              <a:buNone/>
            </a:pPr>
            <a:r>
              <a:rPr kumimoji="1" lang="en-US" altLang="zh-CN" dirty="0">
                <a:latin typeface="Times New Roman" panose="02020603050405020304" pitchFamily="18" charset="0"/>
              </a:rPr>
              <a:t>— What’s the date today?</a:t>
            </a:r>
            <a:endParaRPr kumimoji="1" lang="en-US" altLang="zh-CN" dirty="0">
              <a:latin typeface="Times New Roman" panose="02020603050405020304" pitchFamily="18" charset="0"/>
            </a:endParaRPr>
          </a:p>
        </p:txBody>
      </p:sp>
      <p:sp>
        <p:nvSpPr>
          <p:cNvPr id="18436" name="Rectangle 6"/>
          <p:cNvSpPr>
            <a:spLocks noChangeArrowheads="1"/>
          </p:cNvSpPr>
          <p:nvPr/>
        </p:nvSpPr>
        <p:spPr bwMode="auto">
          <a:xfrm>
            <a:off x="3503713" y="1125961"/>
            <a:ext cx="5032147" cy="6686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  <a:spcBef>
                <a:spcPct val="0"/>
              </a:spcBef>
              <a:buFontTx/>
              <a:buNone/>
            </a:pPr>
            <a:r>
              <a:rPr kumimoji="1" lang="en-US" altLang="zh-CN" dirty="0">
                <a:latin typeface="Times New Roman" panose="02020603050405020304" pitchFamily="18" charset="0"/>
              </a:rPr>
              <a:t>— It’s October 23rd.</a:t>
            </a:r>
            <a:endParaRPr kumimoji="1" lang="en-US" altLang="zh-CN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93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993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993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993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993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993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332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7768" y="3140968"/>
            <a:ext cx="4389120" cy="2877312"/>
          </a:xfrm>
          <a:prstGeom prst="rect">
            <a:avLst/>
          </a:prstGeom>
        </p:spPr>
      </p:pic>
      <p:sp>
        <p:nvSpPr>
          <p:cNvPr id="21508" name="Text Box 8"/>
          <p:cNvSpPr txBox="1">
            <a:spLocks noChangeArrowheads="1"/>
          </p:cNvSpPr>
          <p:nvPr/>
        </p:nvSpPr>
        <p:spPr bwMode="auto">
          <a:xfrm>
            <a:off x="1835099" y="505139"/>
            <a:ext cx="9648749" cy="683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zh-CN" dirty="0">
                <a:solidFill>
                  <a:srgbClr val="0000FF"/>
                </a:solidFill>
                <a:cs typeface="Arial" panose="020B0604020202020204" pitchFamily="34" charset="0"/>
              </a:rPr>
              <a:t>Ask and answer questions about the days in 1a.</a:t>
            </a:r>
            <a:endParaRPr lang="en-US" altLang="zh-CN" dirty="0">
              <a:solidFill>
                <a:srgbClr val="0000FF"/>
              </a:solidFill>
              <a:cs typeface="Arial" panose="020B0604020202020204" pitchFamily="34" charset="0"/>
            </a:endParaRPr>
          </a:p>
        </p:txBody>
      </p:sp>
      <p:sp>
        <p:nvSpPr>
          <p:cNvPr id="8" name="圆角矩形标注 7"/>
          <p:cNvSpPr>
            <a:spLocks noChangeArrowheads="1"/>
          </p:cNvSpPr>
          <p:nvPr/>
        </p:nvSpPr>
        <p:spPr bwMode="auto">
          <a:xfrm>
            <a:off x="1919536" y="2146969"/>
            <a:ext cx="3170163" cy="684668"/>
          </a:xfrm>
          <a:prstGeom prst="wedgeRoundRectCallout">
            <a:avLst>
              <a:gd name="adj1" fmla="val 35278"/>
              <a:gd name="adj2" fmla="val 72875"/>
              <a:gd name="adj3" fmla="val 16667"/>
            </a:avLst>
          </a:prstGeom>
          <a:solidFill>
            <a:schemeClr val="bg1"/>
          </a:solidFill>
          <a:ln w="25400" algn="ctr">
            <a:solidFill>
              <a:srgbClr val="FFC000"/>
            </a:solidFill>
            <a:miter lim="800000"/>
          </a:ln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  <a:spcBef>
                <a:spcPct val="0"/>
              </a:spcBef>
              <a:buFontTx/>
              <a:buNone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What’s today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圆角矩形标注 8"/>
          <p:cNvSpPr>
            <a:spLocks noChangeArrowheads="1"/>
          </p:cNvSpPr>
          <p:nvPr/>
        </p:nvSpPr>
        <p:spPr bwMode="auto">
          <a:xfrm>
            <a:off x="7032104" y="1697166"/>
            <a:ext cx="4248471" cy="935038"/>
          </a:xfrm>
          <a:prstGeom prst="wedgeRoundRectCallout">
            <a:avLst>
              <a:gd name="adj1" fmla="val -48180"/>
              <a:gd name="adj2" fmla="val 104598"/>
              <a:gd name="adj3" fmla="val 16667"/>
            </a:avLst>
          </a:prstGeom>
          <a:solidFill>
            <a:schemeClr val="bg1"/>
          </a:solidFill>
          <a:ln w="25400" algn="ctr">
            <a:solidFill>
              <a:srgbClr val="92D050"/>
            </a:solidFill>
            <a:miter lim="800000"/>
          </a:ln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  <a:spcBef>
                <a:spcPct val="0"/>
              </a:spcBef>
              <a:buFontTx/>
              <a:buNone/>
            </a:pPr>
            <a:r>
              <a:rPr kumimoji="1" lang="en-US" altLang="zh-CN" dirty="0">
                <a:latin typeface="Times New Roman" panose="02020603050405020304" pitchFamily="18" charset="0"/>
              </a:rPr>
              <a:t>It’s Monday the 14th.</a:t>
            </a:r>
            <a:endParaRPr kumimoji="1" lang="en-US" altLang="zh-CN" dirty="0">
              <a:latin typeface="Times New Roman" panose="02020603050405020304" pitchFamily="18" charset="0"/>
            </a:endParaRPr>
          </a:p>
        </p:txBody>
      </p:sp>
      <p:sp>
        <p:nvSpPr>
          <p:cNvPr id="10" name="圆角矩形标注 9"/>
          <p:cNvSpPr>
            <a:spLocks noChangeArrowheads="1"/>
          </p:cNvSpPr>
          <p:nvPr/>
        </p:nvSpPr>
        <p:spPr bwMode="auto">
          <a:xfrm>
            <a:off x="233263" y="4688726"/>
            <a:ext cx="3888433" cy="906676"/>
          </a:xfrm>
          <a:prstGeom prst="wedgeRoundRectCallout">
            <a:avLst>
              <a:gd name="adj1" fmla="val 57466"/>
              <a:gd name="adj2" fmla="val -85834"/>
              <a:gd name="adj3" fmla="val 16667"/>
            </a:avLst>
          </a:prstGeom>
          <a:solidFill>
            <a:schemeClr val="bg1"/>
          </a:solidFill>
          <a:ln w="25400" algn="ctr">
            <a:solidFill>
              <a:srgbClr val="FFC000"/>
            </a:solidFill>
            <a:miter lim="800000"/>
          </a:ln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  <a:spcBef>
                <a:spcPct val="0"/>
              </a:spcBef>
              <a:buFontTx/>
              <a:buNone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was yesterday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圆角矩形标注 10"/>
          <p:cNvSpPr>
            <a:spLocks noChangeArrowheads="1"/>
          </p:cNvSpPr>
          <p:nvPr/>
        </p:nvSpPr>
        <p:spPr bwMode="auto">
          <a:xfrm>
            <a:off x="8652283" y="4869160"/>
            <a:ext cx="2303735" cy="935757"/>
          </a:xfrm>
          <a:prstGeom prst="wedgeRoundRectCallout">
            <a:avLst>
              <a:gd name="adj1" fmla="val -65792"/>
              <a:gd name="adj2" fmla="val -27148"/>
              <a:gd name="adj3" fmla="val 16667"/>
            </a:avLst>
          </a:prstGeom>
          <a:solidFill>
            <a:schemeClr val="bg1"/>
          </a:solidFill>
          <a:ln w="25400" algn="ctr">
            <a:solidFill>
              <a:srgbClr val="92D050"/>
            </a:solidFill>
            <a:miter lim="800000"/>
          </a:ln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  <a:spcBef>
                <a:spcPct val="0"/>
              </a:spcBef>
              <a:buFontTx/>
              <a:buNone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was …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376" y="333376"/>
            <a:ext cx="1219099" cy="1219099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1811907" y="2853217"/>
            <a:ext cx="2175792" cy="11757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1" hangingPunct="1">
              <a:lnSpc>
                <a:spcPct val="110000"/>
              </a:lnSpc>
            </a:pPr>
            <a:r>
              <a:rPr lang="zh-CN" altLang="en-US" sz="3200" dirty="0">
                <a:solidFill>
                  <a:srgbClr val="FF0000"/>
                </a:solidFill>
              </a:rPr>
              <a:t>今天几号，星期几？</a:t>
            </a:r>
            <a:endParaRPr lang="zh-CN" altLang="en-US" sz="32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5152" y="2084556"/>
            <a:ext cx="4389120" cy="2877312"/>
          </a:xfrm>
          <a:prstGeom prst="rect">
            <a:avLst/>
          </a:prstGeom>
        </p:spPr>
      </p:pic>
      <p:sp>
        <p:nvSpPr>
          <p:cNvPr id="4" name="圆角矩形标注 3"/>
          <p:cNvSpPr>
            <a:spLocks noChangeArrowheads="1"/>
          </p:cNvSpPr>
          <p:nvPr/>
        </p:nvSpPr>
        <p:spPr bwMode="auto">
          <a:xfrm>
            <a:off x="623392" y="1103842"/>
            <a:ext cx="3456384" cy="828684"/>
          </a:xfrm>
          <a:prstGeom prst="wedgeRoundRectCallout">
            <a:avLst>
              <a:gd name="adj1" fmla="val 35278"/>
              <a:gd name="adj2" fmla="val 72875"/>
              <a:gd name="adj3" fmla="val 16667"/>
            </a:avLst>
          </a:prstGeom>
          <a:solidFill>
            <a:schemeClr val="bg1"/>
          </a:solidFill>
          <a:ln w="25400" algn="ctr">
            <a:solidFill>
              <a:srgbClr val="FFC000"/>
            </a:solidFill>
            <a:miter lim="800000"/>
          </a:ln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  <a:spcBef>
                <a:spcPct val="0"/>
              </a:spcBef>
              <a:buFontTx/>
              <a:buNone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What’s tomorrow?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圆角矩形标注 4"/>
          <p:cNvSpPr>
            <a:spLocks noChangeArrowheads="1"/>
          </p:cNvSpPr>
          <p:nvPr/>
        </p:nvSpPr>
        <p:spPr bwMode="auto">
          <a:xfrm>
            <a:off x="8255720" y="1115891"/>
            <a:ext cx="2592287" cy="702374"/>
          </a:xfrm>
          <a:prstGeom prst="wedgeRoundRectCallout">
            <a:avLst>
              <a:gd name="adj1" fmla="val -42021"/>
              <a:gd name="adj2" fmla="val 127329"/>
              <a:gd name="adj3" fmla="val 16667"/>
            </a:avLst>
          </a:prstGeom>
          <a:solidFill>
            <a:schemeClr val="bg1"/>
          </a:solidFill>
          <a:ln w="25400" algn="ctr">
            <a:solidFill>
              <a:srgbClr val="92D050"/>
            </a:solidFill>
            <a:miter lim="800000"/>
          </a:ln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  <a:spcBef>
                <a:spcPct val="0"/>
              </a:spcBef>
              <a:buFontTx/>
              <a:buNone/>
            </a:pPr>
            <a:r>
              <a:rPr kumimoji="1" lang="en-US" altLang="zh-CN" dirty="0">
                <a:latin typeface="Times New Roman" panose="02020603050405020304" pitchFamily="18" charset="0"/>
              </a:rPr>
              <a:t>It’s …</a:t>
            </a:r>
            <a:endParaRPr kumimoji="1" lang="en-US" altLang="zh-CN" dirty="0">
              <a:latin typeface="Times New Roman" panose="02020603050405020304" pitchFamily="18" charset="0"/>
            </a:endParaRPr>
          </a:p>
        </p:txBody>
      </p:sp>
      <p:sp>
        <p:nvSpPr>
          <p:cNvPr id="6" name="圆角矩形标注 5"/>
          <p:cNvSpPr>
            <a:spLocks noChangeArrowheads="1"/>
          </p:cNvSpPr>
          <p:nvPr/>
        </p:nvSpPr>
        <p:spPr bwMode="auto">
          <a:xfrm>
            <a:off x="407368" y="4942150"/>
            <a:ext cx="4176465" cy="1153493"/>
          </a:xfrm>
          <a:prstGeom prst="wedgeRoundRectCallout">
            <a:avLst>
              <a:gd name="adj1" fmla="val 57466"/>
              <a:gd name="adj2" fmla="val -85834"/>
              <a:gd name="adj3" fmla="val 16667"/>
            </a:avLst>
          </a:prstGeom>
          <a:solidFill>
            <a:schemeClr val="bg1"/>
          </a:solidFill>
          <a:ln w="25400" algn="ctr">
            <a:solidFill>
              <a:srgbClr val="FFC000"/>
            </a:solidFill>
            <a:miter lim="800000"/>
          </a:ln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  <a:spcBef>
                <a:spcPct val="0"/>
              </a:spcBef>
              <a:buFontTx/>
              <a:buNone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What’s the day after tomorrow?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圆角矩形标注 6"/>
          <p:cNvSpPr>
            <a:spLocks noChangeArrowheads="1"/>
          </p:cNvSpPr>
          <p:nvPr/>
        </p:nvSpPr>
        <p:spPr bwMode="auto">
          <a:xfrm>
            <a:off x="8544272" y="5013176"/>
            <a:ext cx="2303735" cy="718751"/>
          </a:xfrm>
          <a:prstGeom prst="wedgeRoundRectCallout">
            <a:avLst>
              <a:gd name="adj1" fmla="val -65792"/>
              <a:gd name="adj2" fmla="val -27148"/>
              <a:gd name="adj3" fmla="val 16667"/>
            </a:avLst>
          </a:prstGeom>
          <a:solidFill>
            <a:schemeClr val="bg1"/>
          </a:solidFill>
          <a:ln w="25400" algn="ctr">
            <a:solidFill>
              <a:srgbClr val="92D050"/>
            </a:solidFill>
            <a:miter lim="800000"/>
          </a:ln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  <a:spcBef>
                <a:spcPct val="0"/>
              </a:spcBef>
              <a:buFontTx/>
              <a:buNone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It’s …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3712" y="805055"/>
            <a:ext cx="4876397" cy="91432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2144" y="2492896"/>
            <a:ext cx="4352921" cy="317019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67408" y="2364251"/>
            <a:ext cx="6768752" cy="2995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3200" dirty="0" smtClean="0"/>
              <a:t>Look at the picture and think about: </a:t>
            </a:r>
            <a:endParaRPr lang="en-US" altLang="zh-CN" sz="3200" dirty="0" smtClean="0"/>
          </a:p>
          <a:p>
            <a:pPr marL="571500" indent="-57150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altLang="zh-CN" sz="3200" dirty="0" smtClean="0"/>
              <a:t>What kind of activities does he like?</a:t>
            </a:r>
            <a:endParaRPr lang="en-US" altLang="zh-CN" sz="3200" dirty="0" smtClean="0"/>
          </a:p>
          <a:p>
            <a:pPr marL="571500" indent="-57150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altLang="zh-CN" sz="3200" dirty="0" smtClean="0"/>
              <a:t>Why is he making a telephone call?</a:t>
            </a:r>
            <a:endParaRPr lang="zh-CN" altLang="en-US" sz="3200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transition>
    <p:wipe dir="r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ext Box 4"/>
          <p:cNvSpPr txBox="1">
            <a:spLocks noChangeArrowheads="1"/>
          </p:cNvSpPr>
          <p:nvPr/>
        </p:nvSpPr>
        <p:spPr bwMode="auto">
          <a:xfrm>
            <a:off x="839416" y="1916832"/>
            <a:ext cx="10441160" cy="32932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  <a:spcBef>
                <a:spcPct val="0"/>
              </a:spcBef>
              <a:buFontTx/>
              <a:buNone/>
            </a:pPr>
            <a:r>
              <a:rPr lang="en-US" altLang="zh-CN" dirty="0">
                <a:latin typeface="Times New Roman" panose="02020603050405020304" pitchFamily="18" charset="0"/>
              </a:rPr>
              <a:t>Vince </a:t>
            </a:r>
            <a:r>
              <a:rPr lang="en-US" altLang="zh-CN" dirty="0" smtClean="0">
                <a:latin typeface="Times New Roman" panose="02020603050405020304" pitchFamily="18" charset="0"/>
              </a:rPr>
              <a:t>_________________ </a:t>
            </a:r>
            <a:r>
              <a:rPr lang="en-US" altLang="zh-CN" dirty="0">
                <a:latin typeface="Times New Roman" panose="02020603050405020304" pitchFamily="18" charset="0"/>
              </a:rPr>
              <a:t>play tennis with Andy today. He ____________________ and study for a test. Tomorrow, he </a:t>
            </a:r>
            <a:r>
              <a:rPr lang="en-US" altLang="zh-CN" dirty="0" smtClean="0">
                <a:latin typeface="Times New Roman" panose="02020603050405020304" pitchFamily="18" charset="0"/>
              </a:rPr>
              <a:t>___________________ </a:t>
            </a:r>
            <a:r>
              <a:rPr lang="en-US" altLang="zh-CN" dirty="0">
                <a:latin typeface="Times New Roman" panose="02020603050405020304" pitchFamily="18" charset="0"/>
              </a:rPr>
              <a:t>and </a:t>
            </a:r>
            <a:r>
              <a:rPr lang="en-US" altLang="zh-CN" dirty="0" smtClean="0">
                <a:latin typeface="Times New Roman" panose="02020603050405020304" pitchFamily="18" charset="0"/>
              </a:rPr>
              <a:t>___________________. </a:t>
            </a:r>
            <a:r>
              <a:rPr lang="en-US" altLang="zh-CN" dirty="0">
                <a:latin typeface="Times New Roman" panose="02020603050405020304" pitchFamily="18" charset="0"/>
              </a:rPr>
              <a:t>And he </a:t>
            </a:r>
            <a:r>
              <a:rPr lang="en-US" altLang="zh-CN" dirty="0" smtClean="0">
                <a:latin typeface="Times New Roman" panose="02020603050405020304" pitchFamily="18" charset="0"/>
              </a:rPr>
              <a:t>__________________ </a:t>
            </a:r>
            <a:r>
              <a:rPr lang="en-US" altLang="zh-CN" dirty="0">
                <a:latin typeface="Times New Roman" panose="02020603050405020304" pitchFamily="18" charset="0"/>
              </a:rPr>
              <a:t>look after his little sister </a:t>
            </a:r>
            <a:r>
              <a:rPr lang="en-US" altLang="zh-CN" dirty="0" smtClean="0">
                <a:latin typeface="Times New Roman" panose="02020603050405020304" pitchFamily="18" charset="0"/>
              </a:rPr>
              <a:t>________________________. </a:t>
            </a:r>
            <a:endParaRPr lang="en-US" altLang="zh-CN" dirty="0">
              <a:latin typeface="Times New Roman" panose="02020603050405020304" pitchFamily="18" charset="0"/>
            </a:endParaRPr>
          </a:p>
        </p:txBody>
      </p:sp>
      <p:sp>
        <p:nvSpPr>
          <p:cNvPr id="7173" name="Rectangle 5"/>
          <p:cNvSpPr>
            <a:spLocks noChangeArrowheads="1"/>
          </p:cNvSpPr>
          <p:nvPr/>
        </p:nvSpPr>
        <p:spPr bwMode="auto">
          <a:xfrm>
            <a:off x="2783632" y="1997437"/>
            <a:ext cx="107273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</a:rPr>
              <a:t>can’t</a:t>
            </a:r>
            <a:endParaRPr lang="en-US" altLang="zh-CN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7174" name="Rectangle 6"/>
          <p:cNvSpPr>
            <a:spLocks noChangeArrowheads="1"/>
          </p:cNvSpPr>
          <p:nvPr/>
        </p:nvSpPr>
        <p:spPr bwMode="auto">
          <a:xfrm>
            <a:off x="948652" y="2664801"/>
            <a:ext cx="407034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</a:rPr>
              <a:t>has to go to the doctor</a:t>
            </a:r>
            <a:endParaRPr lang="en-US" altLang="zh-CN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7176" name="Rectangle 8"/>
          <p:cNvSpPr>
            <a:spLocks noChangeArrowheads="1"/>
          </p:cNvSpPr>
          <p:nvPr/>
        </p:nvSpPr>
        <p:spPr bwMode="auto">
          <a:xfrm>
            <a:off x="948652" y="3223764"/>
            <a:ext cx="3275256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</a:rPr>
              <a:t>has to play soccer</a:t>
            </a:r>
            <a:endParaRPr lang="en-US" altLang="zh-CN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7177" name="Rectangle 9"/>
          <p:cNvSpPr>
            <a:spLocks noChangeArrowheads="1"/>
          </p:cNvSpPr>
          <p:nvPr/>
        </p:nvSpPr>
        <p:spPr bwMode="auto">
          <a:xfrm>
            <a:off x="5879976" y="3223763"/>
            <a:ext cx="332014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</a:rPr>
              <a:t>has a piano lesson</a:t>
            </a:r>
            <a:endParaRPr lang="en-US" altLang="zh-CN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7178" name="Rectangle 10"/>
          <p:cNvSpPr>
            <a:spLocks noChangeArrowheads="1"/>
          </p:cNvSpPr>
          <p:nvPr/>
        </p:nvSpPr>
        <p:spPr bwMode="auto">
          <a:xfrm>
            <a:off x="916580" y="3841756"/>
            <a:ext cx="238702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</a:rPr>
              <a:t>may have to  </a:t>
            </a:r>
            <a:endParaRPr lang="en-US" altLang="zh-CN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7179" name="Rectangle 11"/>
          <p:cNvSpPr>
            <a:spLocks noChangeArrowheads="1"/>
          </p:cNvSpPr>
          <p:nvPr/>
        </p:nvSpPr>
        <p:spPr bwMode="auto">
          <a:xfrm>
            <a:off x="3215680" y="4509120"/>
            <a:ext cx="193251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</a:rPr>
              <a:t>tomorrow</a:t>
            </a:r>
            <a:endParaRPr lang="en-US" altLang="zh-CN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4585" name="Text Box 5"/>
          <p:cNvSpPr txBox="1">
            <a:spLocks noChangeArrowheads="1"/>
          </p:cNvSpPr>
          <p:nvPr/>
        </p:nvSpPr>
        <p:spPr bwMode="auto">
          <a:xfrm>
            <a:off x="912945" y="1081808"/>
            <a:ext cx="1029410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dirty="0" smtClean="0">
                <a:solidFill>
                  <a:srgbClr val="0000FF"/>
                </a:solidFill>
                <a:cs typeface="Arial" panose="020B0604020202020204" pitchFamily="34" charset="0"/>
              </a:rPr>
              <a:t>Fill </a:t>
            </a:r>
            <a:r>
              <a:rPr lang="en-US" altLang="zh-CN" dirty="0">
                <a:solidFill>
                  <a:srgbClr val="0000FF"/>
                </a:solidFill>
                <a:cs typeface="Arial" panose="020B0604020202020204" pitchFamily="34" charset="0"/>
              </a:rPr>
              <a:t>in the blanks</a:t>
            </a:r>
            <a:r>
              <a:rPr lang="en-US" altLang="zh-CN" dirty="0" smtClean="0">
                <a:solidFill>
                  <a:srgbClr val="0000FF"/>
                </a:solidFill>
                <a:cs typeface="Arial" panose="020B0604020202020204" pitchFamily="34" charset="0"/>
              </a:rPr>
              <a:t>. Use the information form 1d.  </a:t>
            </a:r>
            <a:endParaRPr lang="en-US" altLang="zh-CN" dirty="0">
              <a:solidFill>
                <a:srgbClr val="0000FF"/>
              </a:solidFill>
              <a:cs typeface="Arial" panose="020B0604020202020204" pitchFamily="34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933472" y="4509120"/>
            <a:ext cx="251280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>
                <a:solidFill>
                  <a:srgbClr val="FF0000"/>
                </a:solidFill>
              </a:rPr>
              <a:t>the day after </a:t>
            </a:r>
            <a:endParaRPr lang="zh-CN" altLang="en-US" sz="32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7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7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7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3" grpId="0"/>
      <p:bldP spid="7174" grpId="0"/>
      <p:bldP spid="7176" grpId="0"/>
      <p:bldP spid="7177" grpId="0"/>
      <p:bldP spid="7178" grpId="0"/>
      <p:bldP spid="7179" grpId="0"/>
      <p:bldP spid="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3872" y="2851784"/>
            <a:ext cx="2808312" cy="3570628"/>
          </a:xfrm>
          <a:prstGeom prst="rect">
            <a:avLst/>
          </a:prstGeom>
        </p:spPr>
      </p:pic>
      <p:sp>
        <p:nvSpPr>
          <p:cNvPr id="6" name="圆角矩形标注 5"/>
          <p:cNvSpPr>
            <a:spLocks noChangeArrowheads="1"/>
          </p:cNvSpPr>
          <p:nvPr/>
        </p:nvSpPr>
        <p:spPr bwMode="auto">
          <a:xfrm>
            <a:off x="623392" y="2578138"/>
            <a:ext cx="4824536" cy="994878"/>
          </a:xfrm>
          <a:prstGeom prst="wedgeRoundRectCallout">
            <a:avLst>
              <a:gd name="adj1" fmla="val 35278"/>
              <a:gd name="adj2" fmla="val 72875"/>
              <a:gd name="adj3" fmla="val 16667"/>
            </a:avLst>
          </a:prstGeom>
          <a:noFill/>
          <a:ln w="25400" algn="ctr">
            <a:solidFill>
              <a:srgbClr val="CC00FF"/>
            </a:solidFill>
            <a:miter lim="800000"/>
          </a:ln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  <a:spcBef>
                <a:spcPct val="0"/>
              </a:spcBef>
              <a:buFontTx/>
              <a:buNone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Hi, Vince. Can you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play tennis with me?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圆角矩形标注 6"/>
          <p:cNvSpPr>
            <a:spLocks noChangeArrowheads="1"/>
          </p:cNvSpPr>
          <p:nvPr/>
        </p:nvSpPr>
        <p:spPr bwMode="auto">
          <a:xfrm>
            <a:off x="7975610" y="2687055"/>
            <a:ext cx="1590675" cy="808150"/>
          </a:xfrm>
          <a:prstGeom prst="wedgeRoundRectCallout">
            <a:avLst>
              <a:gd name="adj1" fmla="val -53751"/>
              <a:gd name="adj2" fmla="val 89075"/>
              <a:gd name="adj3" fmla="val 16667"/>
            </a:avLst>
          </a:prstGeom>
          <a:solidFill>
            <a:schemeClr val="bg1"/>
          </a:solidFill>
          <a:ln w="25400" algn="ctr">
            <a:solidFill>
              <a:srgbClr val="FF9900"/>
            </a:solidFill>
            <a:miter lim="800000"/>
          </a:ln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  <a:spcBef>
                <a:spcPct val="0"/>
              </a:spcBef>
              <a:buFontTx/>
              <a:buNone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When?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629" name="Text Box 5"/>
          <p:cNvSpPr txBox="1">
            <a:spLocks noChangeArrowheads="1"/>
          </p:cNvSpPr>
          <p:nvPr/>
        </p:nvSpPr>
        <p:spPr bwMode="auto">
          <a:xfrm>
            <a:off x="1516350" y="1180401"/>
            <a:ext cx="9793088" cy="11757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  <a:spcBef>
                <a:spcPct val="0"/>
              </a:spcBef>
              <a:buFontTx/>
              <a:buNone/>
            </a:pPr>
            <a:r>
              <a:rPr lang="en-US" altLang="zh-CN" dirty="0">
                <a:solidFill>
                  <a:srgbClr val="0000FF"/>
                </a:solidFill>
              </a:rPr>
              <a:t>Student A is Andy and Student B is Vince. </a:t>
            </a:r>
            <a:r>
              <a:rPr lang="en-US" altLang="zh-CN" dirty="0" smtClean="0">
                <a:solidFill>
                  <a:srgbClr val="0000FF"/>
                </a:solidFill>
              </a:rPr>
              <a:t>Andy,  </a:t>
            </a:r>
            <a:r>
              <a:rPr lang="en-US" altLang="zh-CN" dirty="0">
                <a:solidFill>
                  <a:srgbClr val="0000FF"/>
                </a:solidFill>
              </a:rPr>
              <a:t>invite Vince to play tennis.  </a:t>
            </a:r>
            <a:endParaRPr lang="en-US" altLang="zh-CN" dirty="0">
              <a:solidFill>
                <a:srgbClr val="0000FF"/>
              </a:solidFill>
            </a:endParaRPr>
          </a:p>
        </p:txBody>
      </p:sp>
      <p:sp>
        <p:nvSpPr>
          <p:cNvPr id="9" name="圆角矩形标注 8"/>
          <p:cNvSpPr>
            <a:spLocks noChangeArrowheads="1"/>
          </p:cNvSpPr>
          <p:nvPr/>
        </p:nvSpPr>
        <p:spPr bwMode="auto">
          <a:xfrm>
            <a:off x="2528487" y="4323987"/>
            <a:ext cx="1655763" cy="629379"/>
          </a:xfrm>
          <a:prstGeom prst="wedgeRoundRectCallout">
            <a:avLst>
              <a:gd name="adj1" fmla="val 83939"/>
              <a:gd name="adj2" fmla="val -13295"/>
              <a:gd name="adj3" fmla="val 16667"/>
            </a:avLst>
          </a:prstGeom>
          <a:solidFill>
            <a:schemeClr val="bg1"/>
          </a:solidFill>
          <a:ln w="25400" algn="ctr">
            <a:solidFill>
              <a:srgbClr val="CC00FF"/>
            </a:solidFill>
            <a:miter lim="800000"/>
          </a:ln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  <a:spcBef>
                <a:spcPct val="0"/>
              </a:spcBef>
              <a:buFontTx/>
              <a:buNone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Today.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圆角矩形标注 9"/>
          <p:cNvSpPr>
            <a:spLocks noChangeArrowheads="1"/>
          </p:cNvSpPr>
          <p:nvPr/>
        </p:nvSpPr>
        <p:spPr bwMode="auto">
          <a:xfrm>
            <a:off x="7975610" y="4002522"/>
            <a:ext cx="3728107" cy="2052085"/>
          </a:xfrm>
          <a:prstGeom prst="wedgeRoundRectCallout">
            <a:avLst>
              <a:gd name="adj1" fmla="val -56877"/>
              <a:gd name="adj2" fmla="val -17424"/>
              <a:gd name="adj3" fmla="val 16667"/>
            </a:avLst>
          </a:prstGeom>
          <a:solidFill>
            <a:schemeClr val="bg1"/>
          </a:solidFill>
          <a:ln w="25400" algn="ctr">
            <a:solidFill>
              <a:srgbClr val="FF9900"/>
            </a:solidFill>
            <a:miter lim="800000"/>
          </a:ln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  <a:spcBef>
                <a:spcPct val="0"/>
              </a:spcBef>
              <a:buFontTx/>
              <a:buNone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Sorry, I can’t.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I’m really busy this week. But how about next week?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7768" y="138028"/>
            <a:ext cx="3967842" cy="106621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636" y="1204243"/>
            <a:ext cx="878219" cy="878219"/>
          </a:xfrm>
          <a:prstGeom prst="rect">
            <a:avLst/>
          </a:prstGeom>
        </p:spPr>
      </p:pic>
      <p:sp>
        <p:nvSpPr>
          <p:cNvPr id="12" name="圆角矩形标注 11"/>
          <p:cNvSpPr>
            <a:spLocks noChangeArrowheads="1"/>
          </p:cNvSpPr>
          <p:nvPr/>
        </p:nvSpPr>
        <p:spPr bwMode="auto">
          <a:xfrm>
            <a:off x="1684352" y="5391147"/>
            <a:ext cx="2533982" cy="1277451"/>
          </a:xfrm>
          <a:prstGeom prst="wedgeRoundRectCallout">
            <a:avLst>
              <a:gd name="adj1" fmla="val 73521"/>
              <a:gd name="adj2" fmla="val -38839"/>
              <a:gd name="adj3" fmla="val 16667"/>
            </a:avLst>
          </a:prstGeom>
          <a:solidFill>
            <a:schemeClr val="bg1"/>
          </a:solidFill>
          <a:ln w="25400" algn="ctr">
            <a:solidFill>
              <a:srgbClr val="CC00FF"/>
            </a:solidFill>
            <a:miter lim="800000"/>
          </a:ln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  <a:spcBef>
                <a:spcPct val="0"/>
              </a:spcBef>
              <a:buFontTx/>
              <a:buNone/>
            </a:pP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That would be great!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 animBg="1"/>
      <p:bldP spid="10" grpId="0" animBg="1"/>
      <p:bldP spid="12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ext Box 6"/>
          <p:cNvSpPr txBox="1">
            <a:spLocks noChangeArrowheads="1"/>
          </p:cNvSpPr>
          <p:nvPr/>
        </p:nvSpPr>
        <p:spPr bwMode="auto">
          <a:xfrm>
            <a:off x="1991544" y="1556792"/>
            <a:ext cx="8136904" cy="4819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79999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CCFF33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zh-CN" dirty="0">
                <a:latin typeface="Times New Roman" panose="02020603050405020304" pitchFamily="18" charset="0"/>
              </a:rPr>
              <a:t>1. 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</a:rPr>
              <a:t>the day after tomorrow</a:t>
            </a:r>
            <a:r>
              <a:rPr lang="en-US" altLang="zh-CN" dirty="0">
                <a:latin typeface="Times New Roman" panose="02020603050405020304" pitchFamily="18" charset="0"/>
              </a:rPr>
              <a:t>   </a:t>
            </a:r>
            <a:r>
              <a:rPr lang="zh-CN" altLang="en-US" dirty="0">
                <a:latin typeface="Times New Roman" panose="02020603050405020304" pitchFamily="18" charset="0"/>
              </a:rPr>
              <a:t>后天</a:t>
            </a:r>
            <a:endParaRPr lang="zh-CN" altLang="en-US" dirty="0">
              <a:latin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zh-CN" dirty="0">
                <a:latin typeface="Times New Roman" panose="02020603050405020304" pitchFamily="18" charset="0"/>
              </a:rPr>
              <a:t>    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</a:rPr>
              <a:t>the day before yesterday</a:t>
            </a:r>
            <a:r>
              <a:rPr lang="en-US" altLang="zh-CN" dirty="0">
                <a:latin typeface="Times New Roman" panose="02020603050405020304" pitchFamily="18" charset="0"/>
              </a:rPr>
              <a:t> </a:t>
            </a:r>
            <a:r>
              <a:rPr lang="zh-CN" altLang="en-US" dirty="0">
                <a:latin typeface="Times New Roman" panose="02020603050405020304" pitchFamily="18" charset="0"/>
              </a:rPr>
              <a:t>前天</a:t>
            </a:r>
            <a:endParaRPr lang="zh-CN" altLang="en-US" dirty="0">
              <a:latin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zh-CN" dirty="0">
                <a:latin typeface="Times New Roman" panose="02020603050405020304" pitchFamily="18" charset="0"/>
              </a:rPr>
              <a:t>    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</a:rPr>
              <a:t>have a piano lesson</a:t>
            </a:r>
            <a:r>
              <a:rPr lang="en-US" altLang="zh-CN" dirty="0">
                <a:latin typeface="Times New Roman" panose="02020603050405020304" pitchFamily="18" charset="0"/>
              </a:rPr>
              <a:t> </a:t>
            </a:r>
            <a:r>
              <a:rPr lang="en-US" altLang="zh-CN" dirty="0" smtClean="0">
                <a:latin typeface="Times New Roman" panose="02020603050405020304" pitchFamily="18" charset="0"/>
              </a:rPr>
              <a:t>         </a:t>
            </a:r>
            <a:r>
              <a:rPr lang="zh-CN" altLang="en-US" dirty="0" smtClean="0">
                <a:latin typeface="Times New Roman" panose="02020603050405020304" pitchFamily="18" charset="0"/>
              </a:rPr>
              <a:t>上</a:t>
            </a:r>
            <a:r>
              <a:rPr lang="zh-CN" altLang="en-US" dirty="0">
                <a:latin typeface="Times New Roman" panose="02020603050405020304" pitchFamily="18" charset="0"/>
              </a:rPr>
              <a:t>钢琴课</a:t>
            </a:r>
            <a:endParaRPr lang="zh-CN" altLang="en-US" dirty="0">
              <a:latin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zh-CN" dirty="0">
                <a:latin typeface="Times New Roman" panose="02020603050405020304" pitchFamily="18" charset="0"/>
              </a:rPr>
              <a:t>    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</a:rPr>
              <a:t>look after</a:t>
            </a:r>
            <a:r>
              <a:rPr lang="en-US" altLang="zh-CN" dirty="0">
                <a:latin typeface="Times New Roman" panose="02020603050405020304" pitchFamily="18" charset="0"/>
              </a:rPr>
              <a:t>                  </a:t>
            </a:r>
            <a:r>
              <a:rPr lang="en-US" altLang="zh-CN" dirty="0" smtClean="0">
                <a:latin typeface="Times New Roman" panose="02020603050405020304" pitchFamily="18" charset="0"/>
              </a:rPr>
              <a:t>         </a:t>
            </a:r>
            <a:r>
              <a:rPr lang="zh-CN" altLang="en-US" dirty="0" smtClean="0">
                <a:latin typeface="Times New Roman" panose="02020603050405020304" pitchFamily="18" charset="0"/>
              </a:rPr>
              <a:t>照料</a:t>
            </a:r>
            <a:r>
              <a:rPr lang="en-US" altLang="zh-CN" dirty="0">
                <a:latin typeface="Times New Roman" panose="02020603050405020304" pitchFamily="18" charset="0"/>
              </a:rPr>
              <a:t>; </a:t>
            </a:r>
            <a:r>
              <a:rPr lang="en-US" altLang="zh-CN" dirty="0" smtClean="0">
                <a:latin typeface="Times New Roman" panose="02020603050405020304" pitchFamily="18" charset="0"/>
              </a:rPr>
              <a:t> </a:t>
            </a:r>
            <a:r>
              <a:rPr lang="zh-CN" altLang="en-US" dirty="0" smtClean="0">
                <a:latin typeface="Times New Roman" panose="02020603050405020304" pitchFamily="18" charset="0"/>
              </a:rPr>
              <a:t>照顾 </a:t>
            </a:r>
            <a:endParaRPr lang="en-US" altLang="zh-CN" dirty="0">
              <a:solidFill>
                <a:srgbClr val="6600CC"/>
              </a:solidFill>
              <a:latin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zh-CN" dirty="0">
                <a:latin typeface="Times New Roman" panose="02020603050405020304" pitchFamily="18" charset="0"/>
              </a:rPr>
              <a:t>2. -- What’s today?  </a:t>
            </a:r>
            <a:endParaRPr lang="en-US" altLang="zh-CN" dirty="0">
              <a:latin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zh-CN" dirty="0">
                <a:latin typeface="Times New Roman" panose="02020603050405020304" pitchFamily="18" charset="0"/>
              </a:rPr>
              <a:t>    -- It’s Monday the 14th.</a:t>
            </a:r>
            <a:endParaRPr lang="en-US" altLang="zh-CN" dirty="0">
              <a:latin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zh-CN" dirty="0">
                <a:latin typeface="Times New Roman" panose="02020603050405020304" pitchFamily="18" charset="0"/>
              </a:rPr>
              <a:t>3. -- Can you play tennis with me?</a:t>
            </a:r>
            <a:endParaRPr lang="en-US" altLang="zh-CN" dirty="0">
              <a:latin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zh-CN" dirty="0">
                <a:latin typeface="Times New Roman" panose="02020603050405020304" pitchFamily="18" charset="0"/>
              </a:rPr>
              <a:t>    -- Sorry, I can’t. I have to / may…</a:t>
            </a:r>
            <a:endParaRPr lang="en-US" altLang="zh-CN" dirty="0">
              <a:latin typeface="Times New Roman" panose="02020603050405020304" pitchFamily="18" charset="0"/>
            </a:endParaRPr>
          </a:p>
        </p:txBody>
      </p:sp>
      <p:pic>
        <p:nvPicPr>
          <p:cNvPr id="27651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92" t="206" r="7640" b="13368"/>
          <a:stretch>
            <a:fillRect/>
          </a:stretch>
        </p:blipFill>
        <p:spPr bwMode="auto">
          <a:xfrm>
            <a:off x="4044007" y="260648"/>
            <a:ext cx="3528541" cy="1077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 Box 19"/>
          <p:cNvSpPr txBox="1">
            <a:spLocks noChangeArrowheads="1"/>
          </p:cNvSpPr>
          <p:nvPr/>
        </p:nvSpPr>
        <p:spPr bwMode="auto">
          <a:xfrm>
            <a:off x="551384" y="764704"/>
            <a:ext cx="11305256" cy="1219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kumimoji="1" lang="en-US" altLang="zh-CN" dirty="0" smtClean="0">
                <a:solidFill>
                  <a:srgbClr val="0000FF"/>
                </a:solidFill>
              </a:rPr>
              <a:t>Make </a:t>
            </a:r>
            <a:r>
              <a:rPr kumimoji="1" lang="en-US" altLang="zh-CN" dirty="0">
                <a:solidFill>
                  <a:srgbClr val="0000FF"/>
                </a:solidFill>
              </a:rPr>
              <a:t>an invitation to your partner. </a:t>
            </a:r>
            <a:r>
              <a:rPr kumimoji="1" lang="en-US" altLang="zh-CN" dirty="0" smtClean="0">
                <a:solidFill>
                  <a:srgbClr val="0000FF"/>
                </a:solidFill>
              </a:rPr>
              <a:t>You </a:t>
            </a:r>
            <a:r>
              <a:rPr kumimoji="1" lang="en-US" altLang="zh-CN" dirty="0">
                <a:solidFill>
                  <a:srgbClr val="0000FF"/>
                </a:solidFill>
              </a:rPr>
              <a:t>may use the expressions below.  </a:t>
            </a:r>
            <a:endParaRPr kumimoji="1" lang="en-US" altLang="zh-CN" dirty="0">
              <a:solidFill>
                <a:srgbClr val="0000FF"/>
              </a:solidFill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/>
        </p:nvGraphicFramePr>
        <p:xfrm>
          <a:off x="584420" y="2348880"/>
          <a:ext cx="11095167" cy="3108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26414"/>
                <a:gridCol w="2664296"/>
                <a:gridCol w="4104457"/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sz="3200" b="1" dirty="0" smtClean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Days </a:t>
                      </a:r>
                      <a:endParaRPr lang="zh-CN" altLang="en-US" sz="3200" b="1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3200" b="1" dirty="0" smtClean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Activities</a:t>
                      </a:r>
                      <a:endParaRPr lang="zh-CN" altLang="en-US" sz="3200" b="1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3200" b="1" dirty="0" smtClean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Accept/Refuse</a:t>
                      </a:r>
                      <a:endParaRPr lang="zh-CN" altLang="en-US" sz="3200" b="1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12520">
                <a:tc>
                  <a:txBody>
                    <a:bodyPr/>
                    <a:lstStyle/>
                    <a:p>
                      <a:r>
                        <a:rPr lang="en-US" altLang="zh-CN" sz="32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tomorrow</a:t>
                      </a:r>
                      <a:endParaRPr lang="en-US" altLang="zh-CN" sz="3200" b="1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r>
                        <a:rPr lang="en-US" altLang="zh-CN" sz="32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 day after tomorrow</a:t>
                      </a:r>
                      <a:endParaRPr lang="en-US" altLang="zh-CN" sz="3200" b="1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r>
                        <a:rPr lang="en-US" altLang="zh-CN" sz="32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weekday</a:t>
                      </a:r>
                      <a:endParaRPr lang="en-US" altLang="zh-CN" sz="3200" b="1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r>
                        <a:rPr lang="en-US" altLang="zh-CN" sz="32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weekend</a:t>
                      </a:r>
                      <a:endParaRPr lang="en-US" altLang="zh-CN" sz="3200" b="1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endParaRPr lang="zh-CN" altLang="en-US" sz="3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32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play</a:t>
                      </a:r>
                      <a:r>
                        <a:rPr lang="en-US" altLang="zh-CN" sz="3200" b="1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tennis</a:t>
                      </a:r>
                      <a:endParaRPr lang="en-US" altLang="zh-CN" sz="3200" b="1" baseline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r>
                        <a:rPr lang="en-US" altLang="zh-CN" sz="3200" b="1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go hiking</a:t>
                      </a:r>
                      <a:endParaRPr lang="en-US" altLang="zh-CN" sz="3200" b="1" baseline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r>
                        <a:rPr lang="en-US" altLang="zh-CN" sz="3200" b="1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hang out</a:t>
                      </a:r>
                      <a:endParaRPr lang="en-US" altLang="zh-CN" sz="3200" b="1" baseline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r>
                        <a:rPr lang="en-US" altLang="zh-CN" sz="3200" b="1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play soccer</a:t>
                      </a:r>
                      <a:endParaRPr lang="zh-CN" altLang="en-US" sz="3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32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I’d love to. </a:t>
                      </a:r>
                      <a:endParaRPr lang="en-US" altLang="zh-CN" sz="3200" b="1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r>
                        <a:rPr lang="en-US" altLang="zh-CN" sz="32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prepare for the math exam</a:t>
                      </a:r>
                      <a:endParaRPr lang="en-US" altLang="zh-CN" sz="3200" b="1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r>
                        <a:rPr lang="en-US" altLang="zh-CN" sz="32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help my mom</a:t>
                      </a:r>
                      <a:endParaRPr lang="en-US" altLang="zh-CN" sz="3200" b="1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r>
                        <a:rPr lang="en-US" altLang="zh-CN" sz="32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</a:t>
                      </a:r>
                      <a:r>
                        <a:rPr lang="en-US" altLang="zh-CN" sz="3200" b="1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available/free</a:t>
                      </a:r>
                      <a:endParaRPr lang="en-US" altLang="zh-CN" sz="3200" b="1" baseline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9736" y="415966"/>
            <a:ext cx="5013455" cy="10218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文本框 2"/>
          <p:cNvSpPr txBox="1"/>
          <p:nvPr/>
        </p:nvSpPr>
        <p:spPr>
          <a:xfrm>
            <a:off x="839416" y="2360550"/>
            <a:ext cx="11089232" cy="3637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7505" indent="-357505">
              <a:lnSpc>
                <a:spcPct val="120000"/>
              </a:lnSpc>
            </a:pPr>
            <a:r>
              <a:rPr lang="en-US" altLang="zh-CN" sz="3200" dirty="0" smtClean="0">
                <a:cs typeface="Times New Roman" panose="02020603050405020304" pitchFamily="18" charset="0"/>
              </a:rPr>
              <a:t>1</a:t>
            </a:r>
            <a:r>
              <a:rPr lang="en-US" altLang="zh-CN" sz="3200" dirty="0">
                <a:cs typeface="Times New Roman" panose="02020603050405020304" pitchFamily="18" charset="0"/>
              </a:rPr>
              <a:t>. Lucy</a:t>
            </a:r>
            <a:r>
              <a:rPr lang="zh-CN" altLang="zh-CN" sz="3200" dirty="0">
                <a:cs typeface="Times New Roman" panose="02020603050405020304" pitchFamily="18" charset="0"/>
              </a:rPr>
              <a:t>前天在街上遇到了她的好友</a:t>
            </a:r>
            <a:r>
              <a:rPr lang="en-US" altLang="zh-CN" sz="3200" dirty="0">
                <a:cs typeface="Times New Roman" panose="02020603050405020304" pitchFamily="18" charset="0"/>
              </a:rPr>
              <a:t>Anna</a:t>
            </a:r>
            <a:r>
              <a:rPr lang="zh-CN" altLang="zh-CN" sz="3200" dirty="0">
                <a:cs typeface="Times New Roman" panose="02020603050405020304" pitchFamily="18" charset="0"/>
              </a:rPr>
              <a:t>。</a:t>
            </a:r>
            <a:endParaRPr lang="zh-CN" altLang="zh-CN" sz="3200" dirty="0">
              <a:cs typeface="Times New Roman" panose="02020603050405020304" pitchFamily="18" charset="0"/>
            </a:endParaRPr>
          </a:p>
          <a:p>
            <a:pPr marL="357505" indent="-357505">
              <a:lnSpc>
                <a:spcPct val="120000"/>
              </a:lnSpc>
            </a:pPr>
            <a:r>
              <a:rPr lang="en-US" altLang="zh-CN" sz="3200" dirty="0" smtClean="0">
                <a:cs typeface="Times New Roman" panose="02020603050405020304" pitchFamily="18" charset="0"/>
              </a:rPr>
              <a:t>    Lucy </a:t>
            </a:r>
            <a:r>
              <a:rPr lang="en-US" altLang="zh-CN" sz="3200" dirty="0">
                <a:cs typeface="Times New Roman" panose="02020603050405020304" pitchFamily="18" charset="0"/>
              </a:rPr>
              <a:t>met her good friend Anna in the street ________ ________ ________ ________.</a:t>
            </a:r>
            <a:endParaRPr lang="zh-CN" altLang="zh-CN" sz="3200" dirty="0">
              <a:cs typeface="Times New Roman" panose="02020603050405020304" pitchFamily="18" charset="0"/>
            </a:endParaRPr>
          </a:p>
          <a:p>
            <a:pPr marL="357505" indent="-357505">
              <a:lnSpc>
                <a:spcPct val="120000"/>
              </a:lnSpc>
            </a:pPr>
            <a:r>
              <a:rPr lang="en-US" altLang="zh-CN" sz="3200" dirty="0">
                <a:cs typeface="Times New Roman" panose="02020603050405020304" pitchFamily="18" charset="0"/>
              </a:rPr>
              <a:t>2</a:t>
            </a:r>
            <a:r>
              <a:rPr lang="en-US" altLang="zh-CN" sz="3200" dirty="0" smtClean="0">
                <a:cs typeface="Times New Roman" panose="02020603050405020304" pitchFamily="18" charset="0"/>
              </a:rPr>
              <a:t>. </a:t>
            </a:r>
            <a:r>
              <a:rPr lang="zh-CN" altLang="en-US" sz="3200" dirty="0" smtClean="0">
                <a:cs typeface="Times New Roman" panose="02020603050405020304" pitchFamily="18" charset="0"/>
              </a:rPr>
              <a:t>我</a:t>
            </a:r>
            <a:r>
              <a:rPr lang="zh-CN" altLang="en-US" sz="3200" dirty="0">
                <a:cs typeface="Times New Roman" panose="02020603050405020304" pitchFamily="18" charset="0"/>
              </a:rPr>
              <a:t>父母不在家，我得帮忙照顾我妹妹</a:t>
            </a:r>
            <a:r>
              <a:rPr lang="zh-CN" altLang="en-US" sz="3200" dirty="0" smtClean="0">
                <a:cs typeface="Times New Roman" panose="02020603050405020304" pitchFamily="18" charset="0"/>
              </a:rPr>
              <a:t>。</a:t>
            </a:r>
            <a:endParaRPr lang="en-US" altLang="zh-CN" sz="3200" dirty="0" smtClean="0">
              <a:cs typeface="Times New Roman" panose="02020603050405020304" pitchFamily="18" charset="0"/>
            </a:endParaRPr>
          </a:p>
          <a:p>
            <a:pPr marL="357505" indent="-357505">
              <a:lnSpc>
                <a:spcPct val="120000"/>
              </a:lnSpc>
            </a:pPr>
            <a:r>
              <a:rPr lang="en-US" altLang="zh-CN" sz="3200" dirty="0">
                <a:cs typeface="Times New Roman" panose="02020603050405020304" pitchFamily="18" charset="0"/>
              </a:rPr>
              <a:t>    My parents are not at home and I have to help _______ _______ my sister.</a:t>
            </a:r>
            <a:endParaRPr lang="en-US" altLang="zh-CN" sz="3200" dirty="0" smtClean="0">
              <a:cs typeface="Times New Roman" panose="02020603050405020304" pitchFamily="18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559496" y="2902125"/>
            <a:ext cx="9217024" cy="12741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altLang="zh-CN" sz="3200" kern="1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                                                                             the </a:t>
            </a:r>
            <a:endParaRPr lang="en-US" altLang="zh-CN" sz="3200" kern="100" dirty="0" smtClean="0">
              <a:solidFill>
                <a:srgbClr val="FF0000"/>
              </a:solidFill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altLang="zh-CN" sz="3200" kern="1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day        before     yesterday</a:t>
            </a:r>
            <a:endParaRPr lang="zh-CN" altLang="zh-CN" sz="3200" kern="100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415480" y="4702325"/>
            <a:ext cx="9862360" cy="12741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3200" kern="1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                                                                                  look          after</a:t>
            </a:r>
            <a:endParaRPr lang="zh-CN" altLang="en-US" sz="3200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839416" y="1700808"/>
            <a:ext cx="8064896" cy="6267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zh-CN" sz="3200" dirty="0">
                <a:solidFill>
                  <a:srgbClr val="0000FF"/>
                </a:solidFill>
                <a:cs typeface="Times New Roman" panose="02020603050405020304" pitchFamily="18" charset="0"/>
              </a:rPr>
              <a:t>根据汉语意思，完成英语句子，每空一词。</a:t>
            </a:r>
            <a:endParaRPr lang="en-US" altLang="zh-CN" sz="3200" dirty="0">
              <a:solidFill>
                <a:srgbClr val="0000FF"/>
              </a:solidFill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623392" y="1748555"/>
            <a:ext cx="1108923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7505" indent="-357505">
              <a:lnSpc>
                <a:spcPct val="120000"/>
              </a:lnSpc>
            </a:pPr>
            <a:r>
              <a:rPr lang="en-US" altLang="zh-CN" sz="3200" dirty="0" smtClean="0">
                <a:cs typeface="Times New Roman" panose="02020603050405020304" pitchFamily="18" charset="0"/>
              </a:rPr>
              <a:t>3. </a:t>
            </a:r>
            <a:r>
              <a:rPr lang="zh-CN" altLang="en-US" sz="3200" dirty="0" smtClean="0">
                <a:cs typeface="Times New Roman" panose="02020603050405020304" pitchFamily="18" charset="0"/>
              </a:rPr>
              <a:t>工作日</a:t>
            </a:r>
            <a:r>
              <a:rPr lang="zh-CN" altLang="en-US" sz="3200" dirty="0">
                <a:cs typeface="Times New Roman" panose="02020603050405020304" pitchFamily="18" charset="0"/>
              </a:rPr>
              <a:t>期间我通常</a:t>
            </a:r>
            <a:r>
              <a:rPr lang="zh-CN" altLang="en-US" sz="3200" dirty="0" smtClean="0">
                <a:cs typeface="Times New Roman" panose="02020603050405020304" pitchFamily="18" charset="0"/>
              </a:rPr>
              <a:t>十点前</a:t>
            </a:r>
            <a:r>
              <a:rPr lang="zh-CN" altLang="en-US" sz="3200" dirty="0">
                <a:cs typeface="Times New Roman" panose="02020603050405020304" pitchFamily="18" charset="0"/>
              </a:rPr>
              <a:t>上床睡觉。</a:t>
            </a:r>
            <a:endParaRPr lang="en-US" altLang="zh-CN" sz="3200" dirty="0" smtClean="0">
              <a:cs typeface="Times New Roman" panose="02020603050405020304" pitchFamily="18" charset="0"/>
            </a:endParaRPr>
          </a:p>
          <a:p>
            <a:pPr marL="357505" indent="-357505">
              <a:lnSpc>
                <a:spcPct val="120000"/>
              </a:lnSpc>
            </a:pPr>
            <a:r>
              <a:rPr lang="en-US" altLang="zh-CN" sz="3200" dirty="0" smtClean="0">
                <a:cs typeface="Times New Roman" panose="02020603050405020304" pitchFamily="18" charset="0"/>
              </a:rPr>
              <a:t>    On</a:t>
            </a:r>
            <a:r>
              <a:rPr lang="en-US" altLang="zh-CN" sz="3200" dirty="0">
                <a:cs typeface="Times New Roman" panose="02020603050405020304" pitchFamily="18" charset="0"/>
              </a:rPr>
              <a:t> </a:t>
            </a:r>
            <a:r>
              <a:rPr lang="en-US" altLang="zh-CN" sz="3200" dirty="0" smtClean="0">
                <a:cs typeface="Times New Roman" panose="02020603050405020304" pitchFamily="18" charset="0"/>
              </a:rPr>
              <a:t>_________</a:t>
            </a:r>
            <a:r>
              <a:rPr lang="en-US" altLang="zh-CN" sz="3200" dirty="0">
                <a:cs typeface="Times New Roman" panose="02020603050405020304" pitchFamily="18" charset="0"/>
              </a:rPr>
              <a:t> </a:t>
            </a:r>
            <a:r>
              <a:rPr lang="en-US" altLang="zh-CN" sz="3200" dirty="0" smtClean="0">
                <a:cs typeface="Times New Roman" panose="02020603050405020304" pitchFamily="18" charset="0"/>
              </a:rPr>
              <a:t>I’m </a:t>
            </a:r>
            <a:r>
              <a:rPr lang="en-US" altLang="zh-CN" sz="3200" dirty="0">
                <a:cs typeface="Times New Roman" panose="02020603050405020304" pitchFamily="18" charset="0"/>
              </a:rPr>
              <a:t>usually in bed by ten o'clock</a:t>
            </a:r>
            <a:r>
              <a:rPr lang="en-US" altLang="zh-CN" sz="3200" dirty="0" smtClean="0">
                <a:cs typeface="Times New Roman" panose="02020603050405020304" pitchFamily="18" charset="0"/>
              </a:rPr>
              <a:t>. </a:t>
            </a:r>
            <a:endParaRPr lang="en-US" altLang="zh-CN" sz="3200" dirty="0" smtClean="0">
              <a:cs typeface="Times New Roman" panose="02020603050405020304" pitchFamily="18" charset="0"/>
            </a:endParaRPr>
          </a:p>
          <a:p>
            <a:pPr marL="357505" indent="-357505">
              <a:lnSpc>
                <a:spcPct val="120000"/>
              </a:lnSpc>
            </a:pPr>
            <a:r>
              <a:rPr lang="en-US" altLang="zh-CN" sz="3200" dirty="0" smtClean="0">
                <a:cs typeface="Times New Roman" panose="02020603050405020304" pitchFamily="18" charset="0"/>
              </a:rPr>
              <a:t>4. </a:t>
            </a:r>
            <a:r>
              <a:rPr lang="zh-CN" altLang="en-US" sz="3200" dirty="0" smtClean="0">
                <a:cs typeface="Times New Roman" panose="02020603050405020304" pitchFamily="18" charset="0"/>
              </a:rPr>
              <a:t>我们</a:t>
            </a:r>
            <a:r>
              <a:rPr lang="zh-CN" altLang="en-US" sz="3200" dirty="0">
                <a:cs typeface="Times New Roman" panose="02020603050405020304" pitchFamily="18" charset="0"/>
              </a:rPr>
              <a:t>决定后天动身去北京。</a:t>
            </a:r>
            <a:endParaRPr lang="zh-CN" altLang="en-US" sz="3200" dirty="0">
              <a:cs typeface="Times New Roman" panose="02020603050405020304" pitchFamily="18" charset="0"/>
            </a:endParaRPr>
          </a:p>
          <a:p>
            <a:pPr marL="357505" indent="87630">
              <a:lnSpc>
                <a:spcPct val="120000"/>
              </a:lnSpc>
            </a:pPr>
            <a:r>
              <a:rPr lang="en-US" altLang="zh-CN" sz="3200" dirty="0">
                <a:cs typeface="Times New Roman" panose="02020603050405020304" pitchFamily="18" charset="0"/>
              </a:rPr>
              <a:t>We decided to leave for Beijing </a:t>
            </a:r>
            <a:r>
              <a:rPr lang="en-US" altLang="zh-CN" sz="3200" dirty="0" smtClean="0">
                <a:cs typeface="Times New Roman" panose="02020603050405020304" pitchFamily="18" charset="0"/>
              </a:rPr>
              <a:t>__________ __________ __________ __________.</a:t>
            </a:r>
            <a:endParaRPr lang="en-US" altLang="zh-CN" sz="3200" dirty="0">
              <a:cs typeface="Times New Roman" panose="02020603050405020304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703512" y="2386479"/>
            <a:ext cx="187262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>
                <a:solidFill>
                  <a:srgbClr val="FF0000"/>
                </a:solidFill>
                <a:cs typeface="Times New Roman" panose="02020603050405020304" pitchFamily="18" charset="0"/>
              </a:rPr>
              <a:t>weekdays</a:t>
            </a:r>
            <a:endParaRPr lang="zh-CN" altLang="en-US" sz="3200" dirty="0">
              <a:solidFill>
                <a:srgbClr val="FF0000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767408" y="3501008"/>
            <a:ext cx="10801200" cy="12741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altLang="zh-CN" sz="3200" kern="1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                                                                 the    </a:t>
            </a:r>
            <a:r>
              <a:rPr lang="en-US" altLang="zh-CN" sz="3200" kern="100" dirty="0">
                <a:solidFill>
                  <a:srgbClr val="FF0000"/>
                </a:solidFill>
                <a:cs typeface="Times New Roman" panose="02020603050405020304" pitchFamily="18" charset="0"/>
              </a:rPr>
              <a:t> </a:t>
            </a:r>
            <a:r>
              <a:rPr lang="en-US" altLang="zh-CN" sz="3200" kern="1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          day             </a:t>
            </a:r>
            <a:endParaRPr lang="en-US" altLang="zh-CN" sz="3200" kern="100" dirty="0" smtClean="0">
              <a:solidFill>
                <a:srgbClr val="FF0000"/>
              </a:solidFill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altLang="zh-CN" sz="3200" kern="100" dirty="0">
                <a:solidFill>
                  <a:srgbClr val="FF0000"/>
                </a:solidFill>
                <a:cs typeface="Times New Roman" panose="02020603050405020304" pitchFamily="18" charset="0"/>
              </a:rPr>
              <a:t> </a:t>
            </a:r>
            <a:r>
              <a:rPr lang="en-US" altLang="zh-CN" sz="3200" kern="1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     after </a:t>
            </a:r>
            <a:r>
              <a:rPr lang="en-US" altLang="zh-CN" sz="3200" kern="100" dirty="0">
                <a:solidFill>
                  <a:srgbClr val="FF0000"/>
                </a:solidFill>
                <a:cs typeface="Times New Roman" panose="02020603050405020304" pitchFamily="18" charset="0"/>
              </a:rPr>
              <a:t> </a:t>
            </a:r>
            <a:r>
              <a:rPr lang="en-US" altLang="zh-CN" sz="3200" kern="1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       tomorrow</a:t>
            </a:r>
            <a:r>
              <a:rPr lang="en-US" altLang="zh-CN" sz="3200" kern="100" dirty="0">
                <a:solidFill>
                  <a:srgbClr val="FF0000"/>
                </a:solidFill>
                <a:cs typeface="Times New Roman" panose="02020603050405020304" pitchFamily="18" charset="0"/>
              </a:rPr>
              <a:t> </a:t>
            </a:r>
            <a:endParaRPr lang="zh-CN" altLang="en-US" sz="3200" kern="100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ext Box 10"/>
          <p:cNvSpPr txBox="1">
            <a:spLocks noChangeArrowheads="1"/>
          </p:cNvSpPr>
          <p:nvPr/>
        </p:nvSpPr>
        <p:spPr bwMode="auto">
          <a:xfrm>
            <a:off x="1559496" y="2852936"/>
            <a:ext cx="9217024" cy="12741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800100" indent="-3429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257300" indent="-3429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714500" indent="-3429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171700" indent="-3429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628900" indent="-342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3086100" indent="-342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543300" indent="-342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4000500" indent="-342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449580" indent="-449580" eaLnBrk="1" hangingPunct="1">
              <a:lnSpc>
                <a:spcPct val="120000"/>
              </a:lnSpc>
              <a:spcBef>
                <a:spcPts val="0"/>
              </a:spcBef>
              <a:buFontTx/>
              <a:buAutoNum type="arabicPeriod"/>
            </a:pPr>
            <a:r>
              <a:rPr lang="en-US" altLang="zh-CN" dirty="0">
                <a:latin typeface="Times New Roman" panose="02020603050405020304" pitchFamily="18" charset="0"/>
              </a:rPr>
              <a:t>Make a </a:t>
            </a:r>
            <a:r>
              <a:rPr lang="en-US" altLang="zh-CN" dirty="0" smtClean="0">
                <a:latin typeface="Times New Roman" panose="02020603050405020304" pitchFamily="18" charset="0"/>
              </a:rPr>
              <a:t>list of the kinds of parties you know.</a:t>
            </a:r>
            <a:endParaRPr lang="en-US" altLang="zh-CN" dirty="0" smtClean="0">
              <a:latin typeface="Times New Roman" panose="02020603050405020304" pitchFamily="18" charset="0"/>
            </a:endParaRPr>
          </a:p>
          <a:p>
            <a:pPr marL="449580" indent="-449580" eaLnBrk="1" hangingPunct="1">
              <a:lnSpc>
                <a:spcPct val="120000"/>
              </a:lnSpc>
              <a:spcBef>
                <a:spcPts val="0"/>
              </a:spcBef>
              <a:buFontTx/>
              <a:buAutoNum type="arabicPeriod"/>
            </a:pPr>
            <a:r>
              <a:rPr lang="en-US" altLang="zh-CN" dirty="0" smtClean="0">
                <a:latin typeface="Times New Roman" panose="02020603050405020304" pitchFamily="18" charset="0"/>
              </a:rPr>
              <a:t>Preview the messages on Page 69.</a:t>
            </a:r>
            <a:endParaRPr lang="en-US" altLang="zh-CN" dirty="0">
              <a:latin typeface="Times New Roman" panose="02020603050405020304" pitchFamily="18" charset="0"/>
            </a:endParaRPr>
          </a:p>
        </p:txBody>
      </p:sp>
      <p:pic>
        <p:nvPicPr>
          <p:cNvPr id="30723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1664" y="908720"/>
            <a:ext cx="5791200" cy="1401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WordArt 5"/>
          <p:cNvSpPr>
            <a:spLocks noChangeArrowheads="1" noChangeShapeType="1" noTextEdit="1"/>
          </p:cNvSpPr>
          <p:nvPr/>
        </p:nvSpPr>
        <p:spPr bwMode="auto">
          <a:xfrm>
            <a:off x="8112224" y="1052736"/>
            <a:ext cx="3081536" cy="91373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altLang="zh-CN" kern="10" dirty="0">
                <a:ln w="9525">
                  <a:solidFill>
                    <a:schemeClr val="tx1"/>
                  </a:solidFill>
                  <a:round/>
                </a:ln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Unit 9</a:t>
            </a:r>
            <a:endParaRPr lang="zh-CN" altLang="en-US" kern="10" dirty="0">
              <a:ln w="9525">
                <a:solidFill>
                  <a:schemeClr val="tx1"/>
                </a:solidFill>
                <a:round/>
              </a:ln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055440" y="836712"/>
            <a:ext cx="979308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zh-CN" sz="54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Unit 9 </a:t>
            </a:r>
            <a:endParaRPr lang="en-US" altLang="zh-CN" sz="54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  <a:p>
            <a:pPr algn="ctr">
              <a:defRPr/>
            </a:pPr>
            <a:r>
              <a:rPr lang="en-US" altLang="zh-CN" sz="54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Can you come to my party?</a:t>
            </a:r>
            <a:endParaRPr lang="en-US" altLang="zh-CN" sz="54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5560" y="3717032"/>
            <a:ext cx="7056784" cy="125453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4" name="文本框 7"/>
          <p:cNvSpPr txBox="1">
            <a:spLocks noChangeArrowheads="1"/>
          </p:cNvSpPr>
          <p:nvPr/>
        </p:nvSpPr>
        <p:spPr bwMode="auto">
          <a:xfrm>
            <a:off x="5367655" y="1628775"/>
            <a:ext cx="6635750" cy="40309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3200" dirty="0">
                <a:solidFill>
                  <a:srgbClr val="FF0000"/>
                </a:solidFill>
                <a:latin typeface="+mn-lt"/>
              </a:rPr>
              <a:t>—What’s the date today?(</a:t>
            </a:r>
            <a:r>
              <a:rPr lang="zh-CN" altLang="en-US" sz="3200" dirty="0">
                <a:solidFill>
                  <a:srgbClr val="FF0000"/>
                </a:solidFill>
                <a:latin typeface="+mn-lt"/>
              </a:rPr>
              <a:t>月、日</a:t>
            </a:r>
            <a:r>
              <a:rPr lang="en-US" altLang="zh-CN" sz="3200" dirty="0">
                <a:solidFill>
                  <a:srgbClr val="FF0000"/>
                </a:solidFill>
                <a:latin typeface="+mn-lt"/>
              </a:rPr>
              <a:t>)</a:t>
            </a:r>
            <a:endParaRPr lang="en-US" altLang="zh-CN" sz="3200" dirty="0">
              <a:solidFill>
                <a:srgbClr val="FF0000"/>
              </a:solidFill>
              <a:latin typeface="+mn-lt"/>
            </a:endParaRPr>
          </a:p>
          <a:p>
            <a:r>
              <a:rPr lang="en-US" altLang="zh-CN" sz="3200" dirty="0">
                <a:solidFill>
                  <a:srgbClr val="FF0000"/>
                </a:solidFill>
                <a:latin typeface="+mn-lt"/>
              </a:rPr>
              <a:t>—It’s December the 16th.</a:t>
            </a:r>
            <a:endParaRPr lang="en-US" altLang="zh-CN" sz="3200" dirty="0">
              <a:solidFill>
                <a:srgbClr val="FF0000"/>
              </a:solidFill>
              <a:latin typeface="+mn-lt"/>
            </a:endParaRPr>
          </a:p>
          <a:p>
            <a:endParaRPr lang="en-US" altLang="zh-CN" sz="3200" dirty="0">
              <a:solidFill>
                <a:srgbClr val="0000FF"/>
              </a:solidFill>
              <a:latin typeface="+mn-lt"/>
            </a:endParaRPr>
          </a:p>
          <a:p>
            <a:r>
              <a:rPr lang="en-US" altLang="zh-CN" sz="3200" dirty="0">
                <a:solidFill>
                  <a:srgbClr val="00B050"/>
                </a:solidFill>
                <a:latin typeface="+mn-lt"/>
              </a:rPr>
              <a:t>—What day is it today?(</a:t>
            </a:r>
            <a:r>
              <a:rPr lang="zh-CN" altLang="en-US" sz="3200" dirty="0">
                <a:solidFill>
                  <a:srgbClr val="00B050"/>
                </a:solidFill>
                <a:latin typeface="+mn-lt"/>
              </a:rPr>
              <a:t>星期</a:t>
            </a:r>
            <a:r>
              <a:rPr lang="en-US" altLang="zh-CN" sz="3200" dirty="0">
                <a:solidFill>
                  <a:srgbClr val="00B050"/>
                </a:solidFill>
                <a:latin typeface="+mn-lt"/>
              </a:rPr>
              <a:t>)</a:t>
            </a:r>
            <a:endParaRPr lang="en-US" altLang="zh-CN" sz="3200" dirty="0">
              <a:solidFill>
                <a:srgbClr val="00B050"/>
              </a:solidFill>
              <a:latin typeface="+mn-lt"/>
            </a:endParaRPr>
          </a:p>
          <a:p>
            <a:r>
              <a:rPr lang="en-US" altLang="zh-CN" sz="3200" dirty="0">
                <a:solidFill>
                  <a:srgbClr val="00B050"/>
                </a:solidFill>
                <a:latin typeface="+mn-lt"/>
              </a:rPr>
              <a:t>—It’s Monday.</a:t>
            </a:r>
            <a:endParaRPr lang="en-US" altLang="zh-CN" sz="3200" dirty="0">
              <a:solidFill>
                <a:srgbClr val="00B050"/>
              </a:solidFill>
              <a:latin typeface="+mn-lt"/>
            </a:endParaRPr>
          </a:p>
          <a:p>
            <a:endParaRPr lang="en-US" altLang="zh-CN" sz="3200" dirty="0">
              <a:solidFill>
                <a:srgbClr val="0000FF"/>
              </a:solidFill>
              <a:latin typeface="+mn-lt"/>
            </a:endParaRPr>
          </a:p>
          <a:p>
            <a:r>
              <a:rPr lang="en-US" altLang="zh-CN" sz="3200" dirty="0">
                <a:solidFill>
                  <a:srgbClr val="FF00FF"/>
                </a:solidFill>
                <a:latin typeface="+mn-lt"/>
              </a:rPr>
              <a:t>—What’s today?(</a:t>
            </a:r>
            <a:r>
              <a:rPr lang="zh-CN" altLang="en-US" sz="3200" dirty="0">
                <a:solidFill>
                  <a:srgbClr val="FF00FF"/>
                </a:solidFill>
                <a:latin typeface="+mn-lt"/>
              </a:rPr>
              <a:t>星期、日</a:t>
            </a:r>
            <a:r>
              <a:rPr lang="en-US" altLang="zh-CN" sz="3200" dirty="0">
                <a:solidFill>
                  <a:srgbClr val="FF00FF"/>
                </a:solidFill>
                <a:latin typeface="+mn-lt"/>
              </a:rPr>
              <a:t>)</a:t>
            </a:r>
            <a:endParaRPr lang="en-US" altLang="zh-CN" sz="3200" dirty="0">
              <a:solidFill>
                <a:srgbClr val="FF00FF"/>
              </a:solidFill>
              <a:latin typeface="+mn-lt"/>
            </a:endParaRPr>
          </a:p>
          <a:p>
            <a:r>
              <a:rPr lang="en-US" altLang="zh-CN" sz="3200" dirty="0">
                <a:solidFill>
                  <a:srgbClr val="FF00FF"/>
                </a:solidFill>
                <a:latin typeface="+mn-lt"/>
              </a:rPr>
              <a:t>—It’s Monday the 16th.</a:t>
            </a:r>
            <a:endParaRPr lang="en-US" altLang="zh-CN" sz="3200" dirty="0">
              <a:solidFill>
                <a:srgbClr val="FF00FF"/>
              </a:solidFill>
              <a:latin typeface="+mn-lt"/>
            </a:endParaRPr>
          </a:p>
        </p:txBody>
      </p:sp>
      <p:sp>
        <p:nvSpPr>
          <p:cNvPr id="2" name="矩形 1"/>
          <p:cNvSpPr/>
          <p:nvPr>
            <p:custDataLst>
              <p:tags r:id="rId1"/>
            </p:custDataLst>
          </p:nvPr>
        </p:nvSpPr>
        <p:spPr>
          <a:xfrm>
            <a:off x="1559560" y="1339215"/>
            <a:ext cx="2453005" cy="1579880"/>
          </a:xfrm>
          <a:prstGeom prst="rect">
            <a:avLst/>
          </a:prstGeom>
        </p:spPr>
        <p:txBody>
          <a:bodyPr wrap="square">
            <a:spAutoFit/>
          </a:bodyPr>
          <a:p>
            <a:pPr lvl="0" eaLnBrk="1" hangingPunct="1">
              <a:lnSpc>
                <a:spcPct val="110000"/>
              </a:lnSpc>
            </a:pPr>
            <a:r>
              <a:rPr lang="en-US" altLang="zh-CN" sz="4400" dirty="0">
                <a:solidFill>
                  <a:srgbClr val="0000FF"/>
                </a:solidFill>
              </a:rPr>
              <a:t>calendar</a:t>
            </a:r>
            <a:endParaRPr lang="en-US" altLang="zh-CN" sz="4400" dirty="0">
              <a:solidFill>
                <a:srgbClr val="0000FF"/>
              </a:solidFill>
            </a:endParaRPr>
          </a:p>
          <a:p>
            <a:pPr lvl="0" eaLnBrk="1" hangingPunct="1">
              <a:lnSpc>
                <a:spcPct val="110000"/>
              </a:lnSpc>
            </a:pPr>
            <a:r>
              <a:rPr lang="en-US" altLang="zh-CN" sz="4400" dirty="0">
                <a:solidFill>
                  <a:schemeClr val="tx1"/>
                </a:solidFill>
              </a:rPr>
              <a:t>n</a:t>
            </a:r>
            <a:endParaRPr lang="en-US" altLang="zh-CN" sz="4400" dirty="0">
              <a:solidFill>
                <a:schemeClr val="tx1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4583748" y="116840"/>
            <a:ext cx="2469515" cy="92202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  <a:scene3d>
              <a:camera prst="orthographicFront"/>
              <a:lightRig rig="threePt" dir="t"/>
            </a:scene3d>
          </a:bodyPr>
          <a:p>
            <a:pPr algn="ctr"/>
            <a:r>
              <a:rPr lang="en-US" altLang="zh-CN" sz="5400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highlight>
                  <a:srgbClr val="FFFF00"/>
                </a:highlight>
              </a:rPr>
              <a:t>Lead-in</a:t>
            </a:r>
            <a:endParaRPr lang="en-US" altLang="zh-CN" sz="5400"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highlight>
                <a:srgbClr val="FFFF00"/>
              </a:highlight>
            </a:endParaRPr>
          </a:p>
        </p:txBody>
      </p:sp>
      <p:sp>
        <p:nvSpPr>
          <p:cNvPr id="21508" name="Text Box 8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776095" y="836295"/>
            <a:ext cx="5494655" cy="6819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zh-CN" dirty="0">
                <a:solidFill>
                  <a:schemeClr val="tx1"/>
                </a:solidFill>
                <a:cs typeface="Arial" panose="020B0604020202020204" pitchFamily="34" charset="0"/>
              </a:rPr>
              <a:t>Ask and answer questions.</a:t>
            </a:r>
            <a:endParaRPr lang="en-US" altLang="zh-CN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860" y="836295"/>
            <a:ext cx="718820" cy="718820"/>
          </a:xfrm>
          <a:prstGeom prst="rect">
            <a:avLst/>
          </a:prstGeom>
        </p:spPr>
      </p:pic>
      <p:pic>
        <p:nvPicPr>
          <p:cNvPr id="7" name="图片 6" descr="微信图片_202412160825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380" y="2277110"/>
            <a:ext cx="5092065" cy="4157345"/>
          </a:xfrm>
          <a:prstGeom prst="rect">
            <a:avLst/>
          </a:prstGeom>
        </p:spPr>
      </p:pic>
      <p:sp>
        <p:nvSpPr>
          <p:cNvPr id="22" name="文本框 21"/>
          <p:cNvSpPr txBox="1"/>
          <p:nvPr>
            <p:custDataLst>
              <p:tags r:id="rId6"/>
            </p:custDataLst>
          </p:nvPr>
        </p:nvSpPr>
        <p:spPr>
          <a:xfrm>
            <a:off x="1560830" y="1845310"/>
            <a:ext cx="2624455" cy="570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30000"/>
              </a:lnSpc>
            </a:pPr>
            <a:r>
              <a:rPr lang="en-US" altLang="zh-CN" sz="2400" dirty="0">
                <a:solidFill>
                  <a:schemeClr val="tx1"/>
                </a:solidFill>
              </a:rPr>
              <a:t>n.</a:t>
            </a:r>
            <a:r>
              <a:rPr lang="zh-CN" altLang="en-US" sz="2400" dirty="0">
                <a:solidFill>
                  <a:schemeClr val="tx1"/>
                </a:solidFill>
              </a:rPr>
              <a:t>日历；日程表</a:t>
            </a:r>
            <a:r>
              <a:rPr lang="en-US" altLang="zh-CN" sz="2400" dirty="0">
                <a:solidFill>
                  <a:schemeClr val="tx1"/>
                </a:solidFill>
              </a:rPr>
              <a:t>  </a:t>
            </a:r>
            <a:endParaRPr lang="en-US" altLang="zh-CN" sz="24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7"/>
          <p:cNvSpPr txBox="1">
            <a:spLocks noChangeArrowheads="1"/>
          </p:cNvSpPr>
          <p:nvPr/>
        </p:nvSpPr>
        <p:spPr bwMode="auto">
          <a:xfrm>
            <a:off x="1559560" y="-26035"/>
            <a:ext cx="9304020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3200" u="sng" dirty="0">
                <a:solidFill>
                  <a:schemeClr val="tx1"/>
                </a:solidFill>
                <a:latin typeface="+mn-lt"/>
              </a:rPr>
              <a:t>Write the dates</a:t>
            </a:r>
            <a:r>
              <a:rPr lang="en-US" altLang="zh-CN" sz="3200" dirty="0">
                <a:solidFill>
                  <a:schemeClr val="tx1"/>
                </a:solidFill>
                <a:latin typeface="+mn-lt"/>
              </a:rPr>
              <a:t> for this week on the calendar.</a:t>
            </a:r>
            <a:endParaRPr lang="en-US" altLang="zh-CN" sz="3200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60" y="29210"/>
            <a:ext cx="598805" cy="59880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056640"/>
            <a:ext cx="11879580" cy="3039745"/>
          </a:xfrm>
          <a:prstGeom prst="rect">
            <a:avLst/>
          </a:prstGeom>
        </p:spPr>
      </p:pic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718820" y="1345565"/>
            <a:ext cx="863600" cy="5314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>
              <a:lnSpc>
                <a:spcPct val="130000"/>
              </a:lnSpc>
            </a:pPr>
            <a:r>
              <a:rPr lang="en-US" altLang="zh-CN" sz="2400" dirty="0">
                <a:solidFill>
                  <a:srgbClr val="0000FF"/>
                </a:solidFill>
              </a:rPr>
              <a:t>15th    </a:t>
            </a:r>
            <a:endParaRPr lang="en-US" altLang="zh-CN" sz="2400" dirty="0">
              <a:solidFill>
                <a:srgbClr val="0000FF"/>
              </a:solidFill>
            </a:endParaRPr>
          </a:p>
        </p:txBody>
      </p:sp>
      <p:sp>
        <p:nvSpPr>
          <p:cNvPr id="22" name="文本框 21"/>
          <p:cNvSpPr txBox="1"/>
          <p:nvPr>
            <p:custDataLst>
              <p:tags r:id="rId4"/>
            </p:custDataLst>
          </p:nvPr>
        </p:nvSpPr>
        <p:spPr>
          <a:xfrm>
            <a:off x="2015490" y="2101850"/>
            <a:ext cx="1682115" cy="6508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30000"/>
              </a:lnSpc>
            </a:pPr>
            <a:r>
              <a:rPr lang="en-US" altLang="zh-CN" sz="2800" dirty="0">
                <a:solidFill>
                  <a:srgbClr val="FF0000"/>
                </a:solidFill>
              </a:rPr>
              <a:t>today  </a:t>
            </a:r>
            <a:endParaRPr lang="en-US" altLang="zh-CN" sz="2800" dirty="0">
              <a:solidFill>
                <a:srgbClr val="FF0000"/>
              </a:solidFill>
            </a:endParaRPr>
          </a:p>
        </p:txBody>
      </p:sp>
      <p:pic>
        <p:nvPicPr>
          <p:cNvPr id="34" name="图片 3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860" y="45720"/>
            <a:ext cx="648335" cy="648335"/>
          </a:xfrm>
          <a:prstGeom prst="rect">
            <a:avLst/>
          </a:prstGeom>
        </p:spPr>
      </p:pic>
      <p:sp>
        <p:nvSpPr>
          <p:cNvPr id="40" name="文本框 39"/>
          <p:cNvSpPr txBox="1"/>
          <p:nvPr>
            <p:custDataLst>
              <p:tags r:id="rId7"/>
            </p:custDataLst>
          </p:nvPr>
        </p:nvSpPr>
        <p:spPr>
          <a:xfrm>
            <a:off x="4218305" y="1329055"/>
            <a:ext cx="863600" cy="5314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>
              <a:lnSpc>
                <a:spcPct val="130000"/>
              </a:lnSpc>
            </a:pPr>
            <a:r>
              <a:rPr lang="en-US" altLang="zh-CN" sz="2400" dirty="0">
                <a:solidFill>
                  <a:srgbClr val="0000FF"/>
                </a:solidFill>
              </a:rPr>
              <a:t>17th    </a:t>
            </a:r>
            <a:endParaRPr lang="en-US" altLang="zh-CN" sz="2400" dirty="0">
              <a:solidFill>
                <a:srgbClr val="0000FF"/>
              </a:solidFill>
            </a:endParaRPr>
          </a:p>
        </p:txBody>
      </p:sp>
      <p:sp>
        <p:nvSpPr>
          <p:cNvPr id="41" name="文本框 40"/>
          <p:cNvSpPr txBox="1"/>
          <p:nvPr>
            <p:custDataLst>
              <p:tags r:id="rId8"/>
            </p:custDataLst>
          </p:nvPr>
        </p:nvSpPr>
        <p:spPr>
          <a:xfrm>
            <a:off x="5852160" y="1312545"/>
            <a:ext cx="863600" cy="5314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>
              <a:lnSpc>
                <a:spcPct val="130000"/>
              </a:lnSpc>
            </a:pPr>
            <a:r>
              <a:rPr lang="en-US" altLang="zh-CN" sz="2400" dirty="0">
                <a:solidFill>
                  <a:srgbClr val="0000FF"/>
                </a:solidFill>
              </a:rPr>
              <a:t>18th    </a:t>
            </a:r>
            <a:endParaRPr lang="en-US" altLang="zh-CN" sz="2400" dirty="0">
              <a:solidFill>
                <a:srgbClr val="0000FF"/>
              </a:solidFill>
            </a:endParaRPr>
          </a:p>
        </p:txBody>
      </p:sp>
      <p:sp>
        <p:nvSpPr>
          <p:cNvPr id="42" name="文本框 41"/>
          <p:cNvSpPr txBox="1"/>
          <p:nvPr>
            <p:custDataLst>
              <p:tags r:id="rId9"/>
            </p:custDataLst>
          </p:nvPr>
        </p:nvSpPr>
        <p:spPr>
          <a:xfrm>
            <a:off x="7629525" y="1367790"/>
            <a:ext cx="863600" cy="5314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>
              <a:lnSpc>
                <a:spcPct val="130000"/>
              </a:lnSpc>
            </a:pPr>
            <a:r>
              <a:rPr lang="en-US" altLang="zh-CN" sz="2400" dirty="0">
                <a:solidFill>
                  <a:srgbClr val="0000FF"/>
                </a:solidFill>
              </a:rPr>
              <a:t>19th    </a:t>
            </a:r>
            <a:endParaRPr lang="en-US" altLang="zh-CN" sz="2400" dirty="0">
              <a:solidFill>
                <a:srgbClr val="0000FF"/>
              </a:solidFill>
            </a:endParaRPr>
          </a:p>
        </p:txBody>
      </p:sp>
      <p:sp>
        <p:nvSpPr>
          <p:cNvPr id="43" name="文本框 42"/>
          <p:cNvSpPr txBox="1"/>
          <p:nvPr>
            <p:custDataLst>
              <p:tags r:id="rId10"/>
            </p:custDataLst>
          </p:nvPr>
        </p:nvSpPr>
        <p:spPr>
          <a:xfrm>
            <a:off x="9191625" y="1351280"/>
            <a:ext cx="863600" cy="5314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>
              <a:lnSpc>
                <a:spcPct val="130000"/>
              </a:lnSpc>
            </a:pPr>
            <a:r>
              <a:rPr lang="en-US" altLang="zh-CN" sz="2400" dirty="0">
                <a:solidFill>
                  <a:srgbClr val="0000FF"/>
                </a:solidFill>
              </a:rPr>
              <a:t>20th    </a:t>
            </a:r>
            <a:endParaRPr lang="en-US" altLang="zh-CN" sz="2400" dirty="0">
              <a:solidFill>
                <a:srgbClr val="0000FF"/>
              </a:solidFill>
            </a:endParaRPr>
          </a:p>
        </p:txBody>
      </p:sp>
      <p:sp>
        <p:nvSpPr>
          <p:cNvPr id="44" name="文本框 43"/>
          <p:cNvSpPr txBox="1"/>
          <p:nvPr>
            <p:custDataLst>
              <p:tags r:id="rId11"/>
            </p:custDataLst>
          </p:nvPr>
        </p:nvSpPr>
        <p:spPr>
          <a:xfrm>
            <a:off x="10897235" y="1334770"/>
            <a:ext cx="863600" cy="5314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>
              <a:lnSpc>
                <a:spcPct val="130000"/>
              </a:lnSpc>
            </a:pPr>
            <a:r>
              <a:rPr lang="en-US" altLang="zh-CN" sz="2400" dirty="0">
                <a:solidFill>
                  <a:srgbClr val="0000FF"/>
                </a:solidFill>
              </a:rPr>
              <a:t>21st    </a:t>
            </a:r>
            <a:endParaRPr lang="en-US" altLang="zh-CN" sz="2400" dirty="0">
              <a:solidFill>
                <a:srgbClr val="0000FF"/>
              </a:solidFill>
            </a:endParaRPr>
          </a:p>
        </p:txBody>
      </p:sp>
      <p:sp>
        <p:nvSpPr>
          <p:cNvPr id="45" name="文本框 44"/>
          <p:cNvSpPr txBox="1"/>
          <p:nvPr>
            <p:custDataLst>
              <p:tags r:id="rId12"/>
            </p:custDataLst>
          </p:nvPr>
        </p:nvSpPr>
        <p:spPr>
          <a:xfrm>
            <a:off x="2496185" y="1329055"/>
            <a:ext cx="863600" cy="5314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>
              <a:lnSpc>
                <a:spcPct val="130000"/>
              </a:lnSpc>
            </a:pPr>
            <a:r>
              <a:rPr lang="en-US" altLang="zh-CN" sz="2400" dirty="0">
                <a:solidFill>
                  <a:srgbClr val="0000FF"/>
                </a:solidFill>
              </a:rPr>
              <a:t>16th    </a:t>
            </a:r>
            <a:endParaRPr lang="en-US" altLang="zh-CN" sz="2400" dirty="0">
              <a:solidFill>
                <a:srgbClr val="0000FF"/>
              </a:solidFill>
            </a:endParaRPr>
          </a:p>
        </p:txBody>
      </p:sp>
      <p:sp>
        <p:nvSpPr>
          <p:cNvPr id="8" name="文本框 7"/>
          <p:cNvSpPr txBox="1">
            <a:spLocks noChangeArrowheads="1"/>
          </p:cNvSpPr>
          <p:nvPr/>
        </p:nvSpPr>
        <p:spPr bwMode="auto">
          <a:xfrm>
            <a:off x="1543050" y="459740"/>
            <a:ext cx="9304020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3200" dirty="0">
                <a:solidFill>
                  <a:schemeClr val="tx1"/>
                </a:solidFill>
                <a:latin typeface="+mn-lt"/>
              </a:rPr>
              <a:t>What’s today?</a:t>
            </a:r>
            <a:endParaRPr lang="en-US" altLang="zh-CN" sz="3200" dirty="0">
              <a:solidFill>
                <a:schemeClr val="tx1"/>
              </a:solidFill>
              <a:latin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2" grpId="0"/>
      <p:bldP spid="40" grpId="0"/>
      <p:bldP spid="41" grpId="0"/>
      <p:bldP spid="42" grpId="0"/>
      <p:bldP spid="43" grpId="0"/>
      <p:bldP spid="44" grpId="0"/>
      <p:bldP spid="45" grpId="0"/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7"/>
          <p:cNvSpPr txBox="1">
            <a:spLocks noChangeArrowheads="1"/>
          </p:cNvSpPr>
          <p:nvPr/>
        </p:nvSpPr>
        <p:spPr bwMode="auto">
          <a:xfrm>
            <a:off x="1559560" y="109220"/>
            <a:ext cx="9304020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3200" u="sng" dirty="0">
                <a:latin typeface="+mn-lt"/>
                <a:sym typeface="+mn-ea"/>
              </a:rPr>
              <a:t>Choose</a:t>
            </a:r>
            <a:r>
              <a:rPr lang="en-US" altLang="zh-CN" sz="3200" dirty="0">
                <a:latin typeface="+mn-lt"/>
                <a:sym typeface="+mn-ea"/>
              </a:rPr>
              <a:t> the correct words from the word bank. </a:t>
            </a:r>
            <a:endParaRPr lang="en-US" altLang="zh-CN" sz="3200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60" y="29210"/>
            <a:ext cx="598805" cy="59880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056640"/>
            <a:ext cx="11879580" cy="3039745"/>
          </a:xfrm>
          <a:prstGeom prst="rect">
            <a:avLst/>
          </a:prstGeom>
        </p:spPr>
      </p:pic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718820" y="1345565"/>
            <a:ext cx="863600" cy="5314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>
              <a:lnSpc>
                <a:spcPct val="130000"/>
              </a:lnSpc>
            </a:pPr>
            <a:r>
              <a:rPr lang="en-US" altLang="zh-CN" sz="2400" dirty="0">
                <a:solidFill>
                  <a:srgbClr val="0000FF"/>
                </a:solidFill>
              </a:rPr>
              <a:t>15th    </a:t>
            </a:r>
            <a:endParaRPr lang="en-US" altLang="zh-CN" sz="2400" dirty="0">
              <a:solidFill>
                <a:srgbClr val="0000FF"/>
              </a:solidFill>
            </a:endParaRPr>
          </a:p>
        </p:txBody>
      </p:sp>
      <p:sp>
        <p:nvSpPr>
          <p:cNvPr id="21" name="文本框 20"/>
          <p:cNvSpPr txBox="1"/>
          <p:nvPr>
            <p:custDataLst>
              <p:tags r:id="rId4"/>
            </p:custDataLst>
          </p:nvPr>
        </p:nvSpPr>
        <p:spPr>
          <a:xfrm>
            <a:off x="238760" y="4754245"/>
            <a:ext cx="1666240" cy="17703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30000"/>
              </a:lnSpc>
            </a:pPr>
            <a:r>
              <a:rPr lang="en-US" altLang="zh-CN" sz="2800" dirty="0">
                <a:solidFill>
                  <a:srgbClr val="FF0000"/>
                </a:solidFill>
              </a:rPr>
              <a:t>the day </a:t>
            </a:r>
            <a:endParaRPr lang="en-US" altLang="zh-CN" sz="2800" dirty="0">
              <a:solidFill>
                <a:srgbClr val="FF0000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zh-CN" sz="2800" dirty="0">
                <a:solidFill>
                  <a:srgbClr val="FF0000"/>
                </a:solidFill>
              </a:rPr>
              <a:t>before</a:t>
            </a:r>
            <a:endParaRPr lang="en-US" altLang="zh-CN" sz="2800" dirty="0">
              <a:solidFill>
                <a:srgbClr val="FF0000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zh-CN" sz="2800" dirty="0">
                <a:solidFill>
                  <a:srgbClr val="FF0000"/>
                </a:solidFill>
              </a:rPr>
              <a:t>yesterday   </a:t>
            </a:r>
            <a:endParaRPr lang="en-US" altLang="zh-CN" sz="2800" dirty="0">
              <a:solidFill>
                <a:srgbClr val="FF0000"/>
              </a:solidFill>
            </a:endParaRPr>
          </a:p>
        </p:txBody>
      </p:sp>
      <p:sp>
        <p:nvSpPr>
          <p:cNvPr id="22" name="文本框 21"/>
          <p:cNvSpPr txBox="1"/>
          <p:nvPr>
            <p:custDataLst>
              <p:tags r:id="rId5"/>
            </p:custDataLst>
          </p:nvPr>
        </p:nvSpPr>
        <p:spPr>
          <a:xfrm>
            <a:off x="2015490" y="2101850"/>
            <a:ext cx="1682115" cy="6508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30000"/>
              </a:lnSpc>
            </a:pPr>
            <a:r>
              <a:rPr lang="en-US" altLang="zh-CN" sz="2800" dirty="0">
                <a:solidFill>
                  <a:srgbClr val="FF0000"/>
                </a:solidFill>
              </a:rPr>
              <a:t>today  </a:t>
            </a:r>
            <a:endParaRPr lang="en-US" altLang="zh-CN" sz="2800" dirty="0">
              <a:solidFill>
                <a:srgbClr val="FF0000"/>
              </a:solidFill>
            </a:endParaRPr>
          </a:p>
        </p:txBody>
      </p:sp>
      <p:sp>
        <p:nvSpPr>
          <p:cNvPr id="23" name="文本框 22"/>
          <p:cNvSpPr txBox="1"/>
          <p:nvPr>
            <p:custDataLst>
              <p:tags r:id="rId6"/>
            </p:custDataLst>
          </p:nvPr>
        </p:nvSpPr>
        <p:spPr>
          <a:xfrm>
            <a:off x="5283835" y="1917065"/>
            <a:ext cx="1709420" cy="17703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30000"/>
              </a:lnSpc>
            </a:pPr>
            <a:r>
              <a:rPr lang="en-US" altLang="zh-CN" sz="2800" dirty="0">
                <a:solidFill>
                  <a:srgbClr val="FF0000"/>
                </a:solidFill>
              </a:rPr>
              <a:t>the day </a:t>
            </a:r>
            <a:endParaRPr lang="en-US" altLang="zh-CN" sz="2800" dirty="0">
              <a:solidFill>
                <a:srgbClr val="FF0000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zh-CN" sz="2800" dirty="0">
                <a:solidFill>
                  <a:srgbClr val="FF0000"/>
                </a:solidFill>
              </a:rPr>
              <a:t>after</a:t>
            </a:r>
            <a:endParaRPr lang="en-US" altLang="zh-CN" sz="2800" dirty="0">
              <a:solidFill>
                <a:srgbClr val="FF0000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zh-CN" sz="2800" dirty="0">
                <a:solidFill>
                  <a:srgbClr val="FF0000"/>
                </a:solidFill>
              </a:rPr>
              <a:t>tomorrow   </a:t>
            </a:r>
            <a:endParaRPr lang="en-US" altLang="zh-CN" sz="2800" dirty="0">
              <a:solidFill>
                <a:srgbClr val="FF0000"/>
              </a:solidFill>
            </a:endParaRPr>
          </a:p>
        </p:txBody>
      </p:sp>
      <p:sp>
        <p:nvSpPr>
          <p:cNvPr id="24" name="文本框 23"/>
          <p:cNvSpPr txBox="1"/>
          <p:nvPr>
            <p:custDataLst>
              <p:tags r:id="rId7"/>
            </p:custDataLst>
          </p:nvPr>
        </p:nvSpPr>
        <p:spPr>
          <a:xfrm>
            <a:off x="205105" y="2085340"/>
            <a:ext cx="1666240" cy="6508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30000"/>
              </a:lnSpc>
            </a:pPr>
            <a:r>
              <a:rPr lang="en-US" altLang="zh-CN" sz="2800" dirty="0">
                <a:solidFill>
                  <a:srgbClr val="FF0000"/>
                </a:solidFill>
              </a:rPr>
              <a:t>yesterday  </a:t>
            </a:r>
            <a:endParaRPr lang="en-US" altLang="zh-CN" sz="2800" dirty="0">
              <a:solidFill>
                <a:srgbClr val="FF0000"/>
              </a:solidFill>
            </a:endParaRPr>
          </a:p>
        </p:txBody>
      </p:sp>
      <p:sp>
        <p:nvSpPr>
          <p:cNvPr id="25" name="文本框 24"/>
          <p:cNvSpPr txBox="1"/>
          <p:nvPr>
            <p:custDataLst>
              <p:tags r:id="rId8"/>
            </p:custDataLst>
          </p:nvPr>
        </p:nvSpPr>
        <p:spPr>
          <a:xfrm>
            <a:off x="3577590" y="2085340"/>
            <a:ext cx="1759585" cy="6508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30000"/>
              </a:lnSpc>
            </a:pPr>
            <a:r>
              <a:rPr lang="en-US" altLang="zh-CN" sz="2800" dirty="0">
                <a:solidFill>
                  <a:srgbClr val="FF0000"/>
                </a:solidFill>
              </a:rPr>
              <a:t>tomorrow  </a:t>
            </a:r>
            <a:endParaRPr lang="en-US" altLang="zh-CN" sz="2800" dirty="0">
              <a:solidFill>
                <a:srgbClr val="FF0000"/>
              </a:solidFill>
            </a:endParaRPr>
          </a:p>
        </p:txBody>
      </p:sp>
      <p:sp>
        <p:nvSpPr>
          <p:cNvPr id="26" name="文本框 25"/>
          <p:cNvSpPr txBox="1"/>
          <p:nvPr>
            <p:custDataLst>
              <p:tags r:id="rId9"/>
            </p:custDataLst>
          </p:nvPr>
        </p:nvSpPr>
        <p:spPr>
          <a:xfrm>
            <a:off x="10300970" y="3393440"/>
            <a:ext cx="1564640" cy="6508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30000"/>
              </a:lnSpc>
            </a:pPr>
            <a:r>
              <a:rPr lang="en-US" altLang="zh-CN" sz="2800" dirty="0">
                <a:solidFill>
                  <a:srgbClr val="00B050"/>
                </a:solidFill>
              </a:rPr>
              <a:t>weekend  </a:t>
            </a:r>
            <a:endParaRPr lang="en-US" altLang="zh-CN" sz="2800" dirty="0">
              <a:solidFill>
                <a:srgbClr val="00B050"/>
              </a:solidFill>
            </a:endParaRPr>
          </a:p>
        </p:txBody>
      </p:sp>
      <p:sp>
        <p:nvSpPr>
          <p:cNvPr id="30" name="文本框 29"/>
          <p:cNvSpPr txBox="1"/>
          <p:nvPr>
            <p:custDataLst>
              <p:tags r:id="rId10"/>
            </p:custDataLst>
          </p:nvPr>
        </p:nvSpPr>
        <p:spPr>
          <a:xfrm>
            <a:off x="6950710" y="3415665"/>
            <a:ext cx="1564640" cy="6508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30000"/>
              </a:lnSpc>
            </a:pPr>
            <a:r>
              <a:rPr lang="en-US" altLang="zh-CN" sz="2800" dirty="0">
                <a:solidFill>
                  <a:srgbClr val="00B050"/>
                </a:solidFill>
              </a:rPr>
              <a:t>weekday  </a:t>
            </a:r>
            <a:endParaRPr lang="en-US" altLang="zh-CN" sz="2800" dirty="0">
              <a:solidFill>
                <a:srgbClr val="00B050"/>
              </a:solidFill>
            </a:endParaRPr>
          </a:p>
        </p:txBody>
      </p:sp>
      <p:sp>
        <p:nvSpPr>
          <p:cNvPr id="31" name="文本框 30"/>
          <p:cNvSpPr txBox="1"/>
          <p:nvPr>
            <p:custDataLst>
              <p:tags r:id="rId11"/>
            </p:custDataLst>
          </p:nvPr>
        </p:nvSpPr>
        <p:spPr>
          <a:xfrm>
            <a:off x="8584565" y="3399155"/>
            <a:ext cx="1564640" cy="6508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30000"/>
              </a:lnSpc>
            </a:pPr>
            <a:r>
              <a:rPr lang="en-US" altLang="zh-CN" sz="2800" dirty="0">
                <a:solidFill>
                  <a:srgbClr val="00B050"/>
                </a:solidFill>
              </a:rPr>
              <a:t>weekday  </a:t>
            </a:r>
            <a:endParaRPr lang="en-US" altLang="zh-CN" sz="2800" dirty="0">
              <a:solidFill>
                <a:srgbClr val="00B050"/>
              </a:solidFill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255270" y="3967480"/>
            <a:ext cx="1564640" cy="10502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30000"/>
              </a:lnSpc>
            </a:pPr>
            <a:r>
              <a:rPr lang="en-US" altLang="zh-CN" sz="2400" dirty="0">
                <a:solidFill>
                  <a:srgbClr val="0000FF"/>
                </a:solidFill>
              </a:rPr>
              <a:t>Saturday the 14th</a:t>
            </a:r>
            <a:r>
              <a:rPr lang="en-US" altLang="zh-CN" sz="2400" dirty="0">
                <a:solidFill>
                  <a:srgbClr val="FF0000"/>
                </a:solidFill>
              </a:rPr>
              <a:t>  </a:t>
            </a:r>
            <a:endParaRPr lang="en-US" altLang="zh-CN" sz="2400" dirty="0">
              <a:solidFill>
                <a:srgbClr val="FF0000"/>
              </a:solidFill>
            </a:endParaRPr>
          </a:p>
        </p:txBody>
      </p:sp>
      <p:pic>
        <p:nvPicPr>
          <p:cNvPr id="34" name="图片 33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860" y="45720"/>
            <a:ext cx="648335" cy="648335"/>
          </a:xfrm>
          <a:prstGeom prst="rect">
            <a:avLst/>
          </a:prstGeom>
        </p:spPr>
      </p:pic>
      <p:sp>
        <p:nvSpPr>
          <p:cNvPr id="35" name="文本框 34"/>
          <p:cNvSpPr txBox="1"/>
          <p:nvPr>
            <p:custDataLst>
              <p:tags r:id="rId14"/>
            </p:custDataLst>
          </p:nvPr>
        </p:nvSpPr>
        <p:spPr>
          <a:xfrm>
            <a:off x="5652770" y="4064000"/>
            <a:ext cx="5674360" cy="2808605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noAutofit/>
          </a:bodyPr>
          <a:p>
            <a:pPr>
              <a:lnSpc>
                <a:spcPct val="130000"/>
              </a:lnSpc>
            </a:pPr>
            <a:r>
              <a:rPr lang="en-US" altLang="zh-CN" sz="2800" u="sng" dirty="0"/>
              <a:t>Word Bank:</a:t>
            </a:r>
            <a:r>
              <a:rPr lang="en-US" altLang="zh-CN" sz="2800" dirty="0"/>
              <a:t>   </a:t>
            </a:r>
            <a:endParaRPr lang="en-US" altLang="zh-CN" sz="2800" dirty="0"/>
          </a:p>
          <a:p>
            <a:pPr>
              <a:lnSpc>
                <a:spcPct val="130000"/>
              </a:lnSpc>
            </a:pPr>
            <a:r>
              <a:rPr lang="en-US" altLang="zh-CN" sz="2800" dirty="0"/>
              <a:t>today     </a:t>
            </a:r>
            <a:r>
              <a:rPr lang="en-US" altLang="zh-CN" sz="2800" dirty="0" smtClean="0"/>
              <a:t>     tomorrow        </a:t>
            </a:r>
            <a:r>
              <a:rPr lang="en-US" altLang="zh-CN" sz="2800" dirty="0"/>
              <a:t>yesterday  </a:t>
            </a:r>
            <a:endParaRPr lang="en-US" altLang="zh-CN" sz="2800" dirty="0"/>
          </a:p>
          <a:p>
            <a:pPr>
              <a:lnSpc>
                <a:spcPct val="130000"/>
              </a:lnSpc>
            </a:pPr>
            <a:r>
              <a:rPr lang="en-US" altLang="zh-CN" sz="2800" dirty="0"/>
              <a:t>the day before yesterday </a:t>
            </a:r>
            <a:r>
              <a:rPr lang="zh-CN" altLang="en-US" sz="2800" dirty="0"/>
              <a:t>前天</a:t>
            </a:r>
            <a:endParaRPr lang="en-US" altLang="zh-CN" sz="2800" dirty="0"/>
          </a:p>
          <a:p>
            <a:pPr>
              <a:lnSpc>
                <a:spcPct val="130000"/>
              </a:lnSpc>
            </a:pPr>
            <a:r>
              <a:rPr lang="en-US" altLang="zh-CN" sz="2800" dirty="0"/>
              <a:t>the day after tomorrow </a:t>
            </a:r>
            <a:r>
              <a:rPr lang="zh-CN" altLang="en-US" sz="2800" dirty="0"/>
              <a:t>后天</a:t>
            </a:r>
            <a:endParaRPr lang="en-US" altLang="zh-CN" sz="2800" dirty="0"/>
          </a:p>
          <a:p>
            <a:pPr>
              <a:lnSpc>
                <a:spcPct val="130000"/>
              </a:lnSpc>
            </a:pPr>
            <a:r>
              <a:rPr lang="en-US" altLang="zh-CN" sz="2800" dirty="0">
                <a:solidFill>
                  <a:srgbClr val="00B050"/>
                </a:solidFill>
              </a:rPr>
              <a:t>weekday </a:t>
            </a:r>
            <a:r>
              <a:rPr lang="en-US" altLang="zh-CN" sz="2800" dirty="0">
                <a:solidFill>
                  <a:schemeClr val="tx1"/>
                </a:solidFill>
              </a:rPr>
              <a:t>n.</a:t>
            </a:r>
            <a:r>
              <a:rPr lang="zh-CN" altLang="en-US" sz="2800" dirty="0">
                <a:solidFill>
                  <a:schemeClr val="tx1"/>
                </a:solidFill>
              </a:rPr>
              <a:t>工作日</a:t>
            </a:r>
            <a:r>
              <a:rPr lang="en-US" altLang="zh-CN" sz="2800" dirty="0">
                <a:solidFill>
                  <a:srgbClr val="00B050"/>
                </a:solidFill>
              </a:rPr>
              <a:t>     </a:t>
            </a:r>
            <a:r>
              <a:rPr lang="en-US" altLang="zh-CN" sz="2800" dirty="0" smtClean="0">
                <a:solidFill>
                  <a:srgbClr val="00B050"/>
                </a:solidFill>
              </a:rPr>
              <a:t>weekend</a:t>
            </a:r>
            <a:endParaRPr lang="en-US" altLang="zh-CN" sz="2800" dirty="0" smtClean="0">
              <a:solidFill>
                <a:srgbClr val="00B050"/>
              </a:solidFill>
            </a:endParaRPr>
          </a:p>
        </p:txBody>
      </p:sp>
      <p:sp>
        <p:nvSpPr>
          <p:cNvPr id="36" name="文本框 35"/>
          <p:cNvSpPr txBox="1"/>
          <p:nvPr>
            <p:custDataLst>
              <p:tags r:id="rId15"/>
            </p:custDataLst>
          </p:nvPr>
        </p:nvSpPr>
        <p:spPr>
          <a:xfrm>
            <a:off x="1839595" y="3399155"/>
            <a:ext cx="1564640" cy="6508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30000"/>
              </a:lnSpc>
            </a:pPr>
            <a:r>
              <a:rPr lang="en-US" altLang="zh-CN" sz="2800" dirty="0">
                <a:solidFill>
                  <a:srgbClr val="00B050"/>
                </a:solidFill>
              </a:rPr>
              <a:t>weekday  </a:t>
            </a:r>
            <a:endParaRPr lang="en-US" altLang="zh-CN" sz="2800" dirty="0">
              <a:solidFill>
                <a:srgbClr val="00B050"/>
              </a:solidFill>
            </a:endParaRPr>
          </a:p>
        </p:txBody>
      </p:sp>
      <p:sp>
        <p:nvSpPr>
          <p:cNvPr id="37" name="文本框 36"/>
          <p:cNvSpPr txBox="1"/>
          <p:nvPr>
            <p:custDataLst>
              <p:tags r:id="rId16"/>
            </p:custDataLst>
          </p:nvPr>
        </p:nvSpPr>
        <p:spPr>
          <a:xfrm>
            <a:off x="3561715" y="3470910"/>
            <a:ext cx="1564640" cy="6508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30000"/>
              </a:lnSpc>
            </a:pPr>
            <a:r>
              <a:rPr lang="en-US" altLang="zh-CN" sz="2800" dirty="0">
                <a:solidFill>
                  <a:srgbClr val="00B050"/>
                </a:solidFill>
              </a:rPr>
              <a:t>weekday  </a:t>
            </a:r>
            <a:endParaRPr lang="en-US" altLang="zh-CN" sz="2800" dirty="0">
              <a:solidFill>
                <a:srgbClr val="00B050"/>
              </a:solidFill>
            </a:endParaRPr>
          </a:p>
        </p:txBody>
      </p:sp>
      <p:sp>
        <p:nvSpPr>
          <p:cNvPr id="38" name="文本框 37"/>
          <p:cNvSpPr txBox="1"/>
          <p:nvPr>
            <p:custDataLst>
              <p:tags r:id="rId17"/>
            </p:custDataLst>
          </p:nvPr>
        </p:nvSpPr>
        <p:spPr>
          <a:xfrm>
            <a:off x="5212080" y="3470910"/>
            <a:ext cx="1564640" cy="6508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30000"/>
              </a:lnSpc>
            </a:pPr>
            <a:r>
              <a:rPr lang="en-US" altLang="zh-CN" sz="2800" dirty="0">
                <a:solidFill>
                  <a:srgbClr val="00B050"/>
                </a:solidFill>
              </a:rPr>
              <a:t>weekday  </a:t>
            </a:r>
            <a:endParaRPr lang="en-US" altLang="zh-CN" sz="2800" dirty="0">
              <a:solidFill>
                <a:srgbClr val="00B050"/>
              </a:solidFill>
            </a:endParaRPr>
          </a:p>
        </p:txBody>
      </p:sp>
      <p:sp>
        <p:nvSpPr>
          <p:cNvPr id="39" name="文本框 38"/>
          <p:cNvSpPr txBox="1"/>
          <p:nvPr>
            <p:custDataLst>
              <p:tags r:id="rId18"/>
            </p:custDataLst>
          </p:nvPr>
        </p:nvSpPr>
        <p:spPr>
          <a:xfrm>
            <a:off x="238760" y="3376930"/>
            <a:ext cx="1564640" cy="6508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30000"/>
              </a:lnSpc>
            </a:pPr>
            <a:r>
              <a:rPr lang="en-US" altLang="zh-CN" sz="2800" dirty="0">
                <a:solidFill>
                  <a:srgbClr val="00B050"/>
                </a:solidFill>
              </a:rPr>
              <a:t>weekend  </a:t>
            </a:r>
            <a:endParaRPr lang="en-US" altLang="zh-CN" sz="2800" dirty="0">
              <a:solidFill>
                <a:srgbClr val="00B050"/>
              </a:solidFill>
            </a:endParaRPr>
          </a:p>
        </p:txBody>
      </p:sp>
      <p:sp>
        <p:nvSpPr>
          <p:cNvPr id="40" name="文本框 39"/>
          <p:cNvSpPr txBox="1"/>
          <p:nvPr>
            <p:custDataLst>
              <p:tags r:id="rId19"/>
            </p:custDataLst>
          </p:nvPr>
        </p:nvSpPr>
        <p:spPr>
          <a:xfrm>
            <a:off x="4218305" y="1329055"/>
            <a:ext cx="863600" cy="5314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>
              <a:lnSpc>
                <a:spcPct val="130000"/>
              </a:lnSpc>
            </a:pPr>
            <a:r>
              <a:rPr lang="en-US" altLang="zh-CN" sz="2400" dirty="0">
                <a:solidFill>
                  <a:srgbClr val="0000FF"/>
                </a:solidFill>
              </a:rPr>
              <a:t>17th    </a:t>
            </a:r>
            <a:endParaRPr lang="en-US" altLang="zh-CN" sz="2400" dirty="0">
              <a:solidFill>
                <a:srgbClr val="0000FF"/>
              </a:solidFill>
            </a:endParaRPr>
          </a:p>
        </p:txBody>
      </p:sp>
      <p:sp>
        <p:nvSpPr>
          <p:cNvPr id="41" name="文本框 40"/>
          <p:cNvSpPr txBox="1"/>
          <p:nvPr>
            <p:custDataLst>
              <p:tags r:id="rId20"/>
            </p:custDataLst>
          </p:nvPr>
        </p:nvSpPr>
        <p:spPr>
          <a:xfrm>
            <a:off x="5852160" y="1312545"/>
            <a:ext cx="863600" cy="5314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>
              <a:lnSpc>
                <a:spcPct val="130000"/>
              </a:lnSpc>
            </a:pPr>
            <a:r>
              <a:rPr lang="en-US" altLang="zh-CN" sz="2400" dirty="0">
                <a:solidFill>
                  <a:srgbClr val="0000FF"/>
                </a:solidFill>
              </a:rPr>
              <a:t>18th    </a:t>
            </a:r>
            <a:endParaRPr lang="en-US" altLang="zh-CN" sz="2400" dirty="0">
              <a:solidFill>
                <a:srgbClr val="0000FF"/>
              </a:solidFill>
            </a:endParaRPr>
          </a:p>
        </p:txBody>
      </p:sp>
      <p:sp>
        <p:nvSpPr>
          <p:cNvPr id="42" name="文本框 41"/>
          <p:cNvSpPr txBox="1"/>
          <p:nvPr>
            <p:custDataLst>
              <p:tags r:id="rId21"/>
            </p:custDataLst>
          </p:nvPr>
        </p:nvSpPr>
        <p:spPr>
          <a:xfrm>
            <a:off x="7629525" y="1367790"/>
            <a:ext cx="863600" cy="5314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>
              <a:lnSpc>
                <a:spcPct val="130000"/>
              </a:lnSpc>
            </a:pPr>
            <a:r>
              <a:rPr lang="en-US" altLang="zh-CN" sz="2400" dirty="0">
                <a:solidFill>
                  <a:srgbClr val="0000FF"/>
                </a:solidFill>
              </a:rPr>
              <a:t>19th    </a:t>
            </a:r>
            <a:endParaRPr lang="en-US" altLang="zh-CN" sz="2400" dirty="0">
              <a:solidFill>
                <a:srgbClr val="0000FF"/>
              </a:solidFill>
            </a:endParaRPr>
          </a:p>
        </p:txBody>
      </p:sp>
      <p:sp>
        <p:nvSpPr>
          <p:cNvPr id="43" name="文本框 42"/>
          <p:cNvSpPr txBox="1"/>
          <p:nvPr>
            <p:custDataLst>
              <p:tags r:id="rId22"/>
            </p:custDataLst>
          </p:nvPr>
        </p:nvSpPr>
        <p:spPr>
          <a:xfrm>
            <a:off x="9191625" y="1351280"/>
            <a:ext cx="863600" cy="5314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>
              <a:lnSpc>
                <a:spcPct val="130000"/>
              </a:lnSpc>
            </a:pPr>
            <a:r>
              <a:rPr lang="en-US" altLang="zh-CN" sz="2400" dirty="0">
                <a:solidFill>
                  <a:srgbClr val="0000FF"/>
                </a:solidFill>
              </a:rPr>
              <a:t>20th    </a:t>
            </a:r>
            <a:endParaRPr lang="en-US" altLang="zh-CN" sz="2400" dirty="0">
              <a:solidFill>
                <a:srgbClr val="0000FF"/>
              </a:solidFill>
            </a:endParaRPr>
          </a:p>
        </p:txBody>
      </p:sp>
      <p:sp>
        <p:nvSpPr>
          <p:cNvPr id="44" name="文本框 43"/>
          <p:cNvSpPr txBox="1"/>
          <p:nvPr>
            <p:custDataLst>
              <p:tags r:id="rId23"/>
            </p:custDataLst>
          </p:nvPr>
        </p:nvSpPr>
        <p:spPr>
          <a:xfrm>
            <a:off x="10897235" y="1334770"/>
            <a:ext cx="863600" cy="5314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>
              <a:lnSpc>
                <a:spcPct val="130000"/>
              </a:lnSpc>
            </a:pPr>
            <a:r>
              <a:rPr lang="en-US" altLang="zh-CN" sz="2400" dirty="0">
                <a:solidFill>
                  <a:srgbClr val="0000FF"/>
                </a:solidFill>
              </a:rPr>
              <a:t>21st    </a:t>
            </a:r>
            <a:endParaRPr lang="en-US" altLang="zh-CN" sz="2400" dirty="0">
              <a:solidFill>
                <a:srgbClr val="0000FF"/>
              </a:solidFill>
            </a:endParaRPr>
          </a:p>
        </p:txBody>
      </p:sp>
      <p:sp>
        <p:nvSpPr>
          <p:cNvPr id="45" name="文本框 44"/>
          <p:cNvSpPr txBox="1"/>
          <p:nvPr>
            <p:custDataLst>
              <p:tags r:id="rId24"/>
            </p:custDataLst>
          </p:nvPr>
        </p:nvSpPr>
        <p:spPr>
          <a:xfrm>
            <a:off x="2496185" y="1329055"/>
            <a:ext cx="863600" cy="5314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>
              <a:lnSpc>
                <a:spcPct val="130000"/>
              </a:lnSpc>
            </a:pPr>
            <a:r>
              <a:rPr lang="en-US" altLang="zh-CN" sz="2400" dirty="0">
                <a:solidFill>
                  <a:srgbClr val="0000FF"/>
                </a:solidFill>
              </a:rPr>
              <a:t>16th    </a:t>
            </a:r>
            <a:endParaRPr lang="en-US" altLang="zh-CN" sz="2400" dirty="0">
              <a:solidFill>
                <a:srgbClr val="0000FF"/>
              </a:solidFill>
            </a:endParaRPr>
          </a:p>
        </p:txBody>
      </p:sp>
      <p:pic>
        <p:nvPicPr>
          <p:cNvPr id="7" name="图片 6" descr="微信图片_20241216082523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2015490" y="4149090"/>
            <a:ext cx="3088005" cy="25209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3" grpId="0"/>
      <p:bldP spid="24" grpId="0"/>
      <p:bldP spid="25" grpId="0"/>
      <p:bldP spid="26" grpId="0"/>
      <p:bldP spid="30" grpId="0"/>
      <p:bldP spid="31" grpId="0"/>
      <p:bldP spid="36" grpId="0"/>
      <p:bldP spid="37" grpId="0"/>
      <p:bldP spid="38" grpId="0"/>
      <p:bldP spid="39" grpId="0"/>
      <p:bldP spid="33" grpId="0"/>
    </p:bldLst>
  </p:timing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30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40.xml><?xml version="1.0" encoding="utf-8"?>
<p:tagLst xmlns:p="http://schemas.openxmlformats.org/presentationml/2006/main">
  <p:tag name="KSO_WM_BEAUTIFY_FLAG" val=""/>
</p:tagLst>
</file>

<file path=ppt/tags/tag41.xml><?xml version="1.0" encoding="utf-8"?>
<p:tagLst xmlns:p="http://schemas.openxmlformats.org/presentationml/2006/main">
  <p:tag name="KSO_WM_BEAUTIFY_FLAG" val=""/>
</p:tagLst>
</file>

<file path=ppt/tags/tag42.xml><?xml version="1.0" encoding="utf-8"?>
<p:tagLst xmlns:p="http://schemas.openxmlformats.org/presentationml/2006/main">
  <p:tag name="KSO_WM_BEAUTIFY_FLAG" val=""/>
</p:tagLst>
</file>

<file path=ppt/tags/tag43.xml><?xml version="1.0" encoding="utf-8"?>
<p:tagLst xmlns:p="http://schemas.openxmlformats.org/presentationml/2006/main">
  <p:tag name="commondata" val="eyJoZGlkIjoiNDM4NDRhZjIyZDUyMzExNjg0NmQ2NTc2MzhlMmQ2ZTYifQ=="/>
</p:tagLst>
</file>

<file path=ppt/tags/tag5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默认设计模板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7044</Words>
  <Application>WPS 演示</Application>
  <PresentationFormat>宽屏</PresentationFormat>
  <Paragraphs>481</Paragraphs>
  <Slides>33</Slides>
  <Notes>2</Notes>
  <HiddenSlides>0</HiddenSlides>
  <MMClips>3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33</vt:i4>
      </vt:variant>
    </vt:vector>
  </HeadingPairs>
  <TitlesOfParts>
    <vt:vector size="41" baseType="lpstr">
      <vt:lpstr>Arial</vt:lpstr>
      <vt:lpstr>宋体</vt:lpstr>
      <vt:lpstr>Wingdings</vt:lpstr>
      <vt:lpstr>Times New Roman</vt:lpstr>
      <vt:lpstr>微软雅黑</vt:lpstr>
      <vt:lpstr>Arial Unicode MS</vt:lpstr>
      <vt:lpstr>Calibri</vt:lpstr>
      <vt:lpstr>默认设计模板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 </dc:creator>
  <cp:lastModifiedBy>Administrator</cp:lastModifiedBy>
  <cp:revision>574</cp:revision>
  <dcterms:created xsi:type="dcterms:W3CDTF">2013-03-17T02:35:00Z</dcterms:created>
  <dcterms:modified xsi:type="dcterms:W3CDTF">2024-12-16T01:09:05Z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2760AFE0339A480387FEC180DB6E8256_12</vt:lpwstr>
  </property>
  <property fmtid="{D5CDD505-2E9C-101B-9397-08002B2CF9AE}" pid="3" name="KSOProductBuildVer">
    <vt:lpwstr>2052-12.1.0.19302</vt:lpwstr>
  </property>
</Properties>
</file>